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9" r:id="rId4"/>
    <p:sldId id="260" r:id="rId5"/>
    <p:sldId id="261" r:id="rId6"/>
    <p:sldId id="262" r:id="rId7"/>
    <p:sldId id="266" r:id="rId8"/>
    <p:sldId id="26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7" d="100"/>
          <a:sy n="107" d="100"/>
        </p:scale>
        <p:origin x="-714" y="-3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5586B75A-687E-405C-8A0B-8D00578BA2C3}" type="datetimeFigureOut">
              <a:rPr lang="en-US" dirty="0"/>
              <a:pPr/>
              <a:t>1/27/2025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1/27/2025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66A3FB3-76D8-4FA7-AF2B-2939D15C0CCC}"/>
              </a:ext>
            </a:extLst>
          </p:cNvPr>
          <p:cNvSpPr>
            <a:spLocks noGrp="1"/>
          </p:cNvSpPr>
          <p:nvPr>
            <p:ph type="ctrTitle"/>
          </p:nvPr>
        </p:nvSpPr>
        <p:spPr>
          <a:xfrm>
            <a:off x="1069848" y="1298448"/>
            <a:ext cx="7657592" cy="2359152"/>
          </a:xfrm>
        </p:spPr>
        <p:txBody>
          <a:bodyPr>
            <a:normAutofit/>
          </a:bodyPr>
          <a:lstStyle/>
          <a:p>
            <a:pPr algn="ctr"/>
            <a:r>
              <a:rPr lang="en-US" sz="4000" b="1" dirty="0" smtClean="0">
                <a:solidFill>
                  <a:srgbClr val="FF0000"/>
                </a:solidFill>
              </a:rPr>
              <a:t>Lecture 1</a:t>
            </a:r>
            <a:br>
              <a:rPr lang="en-US" sz="4000" b="1" dirty="0" smtClean="0">
                <a:solidFill>
                  <a:srgbClr val="FF0000"/>
                </a:solidFill>
              </a:rPr>
            </a:br>
            <a:r>
              <a:rPr lang="en-US" sz="4000" b="1" dirty="0" smtClean="0">
                <a:solidFill>
                  <a:srgbClr val="FF0000"/>
                </a:solidFill>
              </a:rPr>
              <a:t>The </a:t>
            </a:r>
            <a:r>
              <a:rPr lang="en-US" sz="4000" b="1" dirty="0">
                <a:solidFill>
                  <a:srgbClr val="FF0000"/>
                </a:solidFill>
              </a:rPr>
              <a:t>formation of the legal status of the Caspian Sea in historical </a:t>
            </a:r>
            <a:r>
              <a:rPr lang="en-US" sz="4000" b="1" dirty="0" smtClean="0">
                <a:solidFill>
                  <a:srgbClr val="FF0000"/>
                </a:solidFill>
              </a:rPr>
              <a:t>retrospect</a:t>
            </a:r>
            <a:endParaRPr lang="ru-RU" sz="4000" b="1" dirty="0">
              <a:solidFill>
                <a:srgbClr val="FF0000"/>
              </a:solidFill>
            </a:endParaRPr>
          </a:p>
        </p:txBody>
      </p:sp>
      <p:sp>
        <p:nvSpPr>
          <p:cNvPr id="3" name="Подзаголовок 2">
            <a:extLst>
              <a:ext uri="{FF2B5EF4-FFF2-40B4-BE49-F238E27FC236}">
                <a16:creationId xmlns="" xmlns:a16="http://schemas.microsoft.com/office/drawing/2014/main" id="{95D97354-4524-40A8-BBDA-8AC1A64887B4}"/>
              </a:ext>
            </a:extLst>
          </p:cNvPr>
          <p:cNvSpPr>
            <a:spLocks noGrp="1"/>
          </p:cNvSpPr>
          <p:nvPr>
            <p:ph type="subTitle" idx="1"/>
          </p:nvPr>
        </p:nvSpPr>
        <p:spPr/>
        <p:txBody>
          <a:bodyPr>
            <a:normAutofit/>
          </a:bodyPr>
          <a:lstStyle/>
          <a:p>
            <a:endParaRPr lang="en-US" b="1" dirty="0">
              <a:solidFill>
                <a:schemeClr val="tx1"/>
              </a:solidFill>
            </a:endParaRPr>
          </a:p>
        </p:txBody>
      </p:sp>
    </p:spTree>
    <p:extLst>
      <p:ext uri="{BB962C8B-B14F-4D97-AF65-F5344CB8AC3E}">
        <p14:creationId xmlns:p14="http://schemas.microsoft.com/office/powerpoint/2010/main" val="313541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1668B00-0815-4D08-97B9-E2FE5E5E9080}"/>
              </a:ext>
            </a:extLst>
          </p:cNvPr>
          <p:cNvSpPr>
            <a:spLocks noGrp="1"/>
          </p:cNvSpPr>
          <p:nvPr>
            <p:ph type="title"/>
          </p:nvPr>
        </p:nvSpPr>
        <p:spPr/>
        <p:txBody>
          <a:bodyPr>
            <a:normAutofit/>
          </a:bodyPr>
          <a:lstStyle/>
          <a:p>
            <a:r>
              <a:rPr lang="en-US" sz="4000" b="1" dirty="0">
                <a:solidFill>
                  <a:srgbClr val="002060"/>
                </a:solidFill>
              </a:rPr>
              <a:t>Introduction</a:t>
            </a:r>
            <a:endParaRPr lang="ru-RU" sz="4000" b="1" dirty="0">
              <a:solidFill>
                <a:srgbClr val="002060"/>
              </a:solidFill>
            </a:endParaRPr>
          </a:p>
        </p:txBody>
      </p:sp>
      <p:sp>
        <p:nvSpPr>
          <p:cNvPr id="3" name="Объект 2">
            <a:extLst>
              <a:ext uri="{FF2B5EF4-FFF2-40B4-BE49-F238E27FC236}">
                <a16:creationId xmlns="" xmlns:a16="http://schemas.microsoft.com/office/drawing/2014/main" id="{035403FC-F690-4872-AC0E-A9CB26F288F7}"/>
              </a:ext>
            </a:extLst>
          </p:cNvPr>
          <p:cNvSpPr>
            <a:spLocks noGrp="1"/>
          </p:cNvSpPr>
          <p:nvPr>
            <p:ph idx="1"/>
          </p:nvPr>
        </p:nvSpPr>
        <p:spPr>
          <a:xfrm>
            <a:off x="3948856" y="183388"/>
            <a:ext cx="7315200" cy="2620772"/>
          </a:xfrm>
          <a:solidFill>
            <a:schemeClr val="accent1">
              <a:lumMod val="20000"/>
              <a:lumOff val="80000"/>
            </a:schemeClr>
          </a:solidFill>
          <a:ln>
            <a:solidFill>
              <a:schemeClr val="bg1"/>
            </a:solidFill>
          </a:ln>
        </p:spPr>
        <p:txBody>
          <a:bodyPr>
            <a:normAutofit/>
          </a:bodyPr>
          <a:lstStyle/>
          <a:p>
            <a:pPr marL="0" indent="0">
              <a:buNone/>
            </a:pPr>
            <a:r>
              <a:rPr lang="en-US" sz="1800" b="1" dirty="0">
                <a:solidFill>
                  <a:srgbClr val="002060"/>
                </a:solidFill>
              </a:rPr>
              <a:t>The Caspian Sea is the biggest enclosed body of water on Earth:</a:t>
            </a:r>
          </a:p>
          <a:p>
            <a:pPr>
              <a:buFont typeface="Wingdings" panose="05000000000000000000" pitchFamily="2" charset="2"/>
              <a:buChar char="Ø"/>
            </a:pPr>
            <a:r>
              <a:rPr lang="en-US" sz="1800" dirty="0"/>
              <a:t> length - 1204 KM</a:t>
            </a:r>
          </a:p>
          <a:p>
            <a:pPr>
              <a:buFont typeface="Wingdings" panose="05000000000000000000" pitchFamily="2" charset="2"/>
              <a:buChar char="Ø"/>
            </a:pPr>
            <a:r>
              <a:rPr lang="en-US" sz="1800" dirty="0"/>
              <a:t> total surface area - 436.000 KM2</a:t>
            </a:r>
          </a:p>
          <a:p>
            <a:pPr>
              <a:buFont typeface="Wingdings" panose="05000000000000000000" pitchFamily="2" charset="2"/>
              <a:buChar char="Ø"/>
            </a:pPr>
            <a:r>
              <a:rPr lang="en-US" sz="1800" dirty="0"/>
              <a:t> coastline - 6000 KM</a:t>
            </a:r>
          </a:p>
          <a:p>
            <a:pPr>
              <a:buFont typeface="Wingdings" panose="05000000000000000000" pitchFamily="2" charset="2"/>
              <a:buChar char="Ø"/>
            </a:pPr>
            <a:r>
              <a:rPr lang="en-US" sz="1800" dirty="0"/>
              <a:t> depth varies from 200 m in North to 700 m in Central and 1000 m in South parts</a:t>
            </a:r>
          </a:p>
          <a:p>
            <a:pPr>
              <a:buFont typeface="Wingdings" panose="05000000000000000000" pitchFamily="2" charset="2"/>
              <a:buChar char="Ø"/>
            </a:pPr>
            <a:r>
              <a:rPr lang="en-US" sz="1800" dirty="0"/>
              <a:t> has the large deposits of oil and gas as well as rich fisheries.</a:t>
            </a:r>
            <a:endParaRPr lang="ru-RU" sz="1800" dirty="0"/>
          </a:p>
        </p:txBody>
      </p:sp>
      <p:sp>
        <p:nvSpPr>
          <p:cNvPr id="5" name="TextBox 4">
            <a:extLst>
              <a:ext uri="{FF2B5EF4-FFF2-40B4-BE49-F238E27FC236}">
                <a16:creationId xmlns="" xmlns:a16="http://schemas.microsoft.com/office/drawing/2014/main" id="{25B87CD1-E19A-40DD-89BC-C63FEE043DEA}"/>
              </a:ext>
            </a:extLst>
          </p:cNvPr>
          <p:cNvSpPr txBox="1"/>
          <p:nvPr/>
        </p:nvSpPr>
        <p:spPr>
          <a:xfrm>
            <a:off x="3948856" y="3224373"/>
            <a:ext cx="6101080" cy="400110"/>
          </a:xfrm>
          <a:prstGeom prst="rect">
            <a:avLst/>
          </a:prstGeom>
          <a:solidFill>
            <a:schemeClr val="accent1">
              <a:lumMod val="40000"/>
              <a:lumOff val="60000"/>
            </a:schemeClr>
          </a:solidFill>
        </p:spPr>
        <p:txBody>
          <a:bodyPr wrap="square">
            <a:spAutoFit/>
          </a:bodyPr>
          <a:lstStyle/>
          <a:p>
            <a:r>
              <a:rPr lang="en-US" sz="2000" b="1" dirty="0">
                <a:solidFill>
                  <a:schemeClr val="tx1">
                    <a:lumMod val="65000"/>
                    <a:lumOff val="35000"/>
                  </a:schemeClr>
                </a:solidFill>
              </a:rPr>
              <a:t>At present there are 5 the Caspian littoral countries:</a:t>
            </a:r>
            <a:endParaRPr lang="ru-RU" sz="2000" b="1" dirty="0">
              <a:solidFill>
                <a:schemeClr val="tx1">
                  <a:lumMod val="65000"/>
                  <a:lumOff val="35000"/>
                </a:schemeClr>
              </a:solidFill>
            </a:endParaRPr>
          </a:p>
        </p:txBody>
      </p:sp>
      <p:pic>
        <p:nvPicPr>
          <p:cNvPr id="1026" name="Picture 2" descr="Caspian Sea: Five countries sign deal to end dispute - BBC News">
            <a:extLst>
              <a:ext uri="{FF2B5EF4-FFF2-40B4-BE49-F238E27FC236}">
                <a16:creationId xmlns="" xmlns:a16="http://schemas.microsoft.com/office/drawing/2014/main" id="{372AB35C-8A0F-4301-B002-569EE78AF1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8856" y="3840967"/>
            <a:ext cx="4222750" cy="236474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 xmlns:a16="http://schemas.microsoft.com/office/drawing/2014/main" id="{0B16A4DC-16DB-4AD1-BF0D-D689AEEE9BF5}"/>
              </a:ext>
            </a:extLst>
          </p:cNvPr>
          <p:cNvSpPr txBox="1"/>
          <p:nvPr/>
        </p:nvSpPr>
        <p:spPr>
          <a:xfrm>
            <a:off x="8351520" y="4053842"/>
            <a:ext cx="3086100" cy="1938992"/>
          </a:xfrm>
          <a:prstGeom prst="rect">
            <a:avLst/>
          </a:prstGeom>
          <a:solidFill>
            <a:schemeClr val="accent1">
              <a:lumMod val="40000"/>
              <a:lumOff val="60000"/>
            </a:schemeClr>
          </a:solidFill>
        </p:spPr>
        <p:txBody>
          <a:bodyPr wrap="square">
            <a:spAutoFit/>
          </a:bodyPr>
          <a:lstStyle/>
          <a:p>
            <a:pPr marL="342900" indent="-342900">
              <a:buFont typeface="Wingdings" panose="05000000000000000000" pitchFamily="2" charset="2"/>
              <a:buChar char="§"/>
            </a:pPr>
            <a:r>
              <a:rPr lang="en-US" sz="2000" dirty="0">
                <a:solidFill>
                  <a:schemeClr val="tx1">
                    <a:lumMod val="65000"/>
                    <a:lumOff val="35000"/>
                  </a:schemeClr>
                </a:solidFill>
              </a:rPr>
              <a:t>Kazakhstan—30.8%</a:t>
            </a:r>
          </a:p>
          <a:p>
            <a:pPr marL="342900" indent="-342900">
              <a:buFont typeface="Wingdings" panose="05000000000000000000" pitchFamily="2" charset="2"/>
              <a:buChar char="§"/>
            </a:pPr>
            <a:r>
              <a:rPr lang="en-US" sz="2000" dirty="0">
                <a:solidFill>
                  <a:schemeClr val="tx1">
                    <a:lumMod val="65000"/>
                    <a:lumOff val="35000"/>
                  </a:schemeClr>
                </a:solidFill>
              </a:rPr>
              <a:t>Iran—18.7%</a:t>
            </a:r>
          </a:p>
          <a:p>
            <a:pPr marL="342900" indent="-342900">
              <a:buFont typeface="Wingdings" panose="05000000000000000000" pitchFamily="2" charset="2"/>
              <a:buChar char="§"/>
            </a:pPr>
            <a:r>
              <a:rPr lang="en-US" sz="2000" dirty="0">
                <a:solidFill>
                  <a:schemeClr val="tx1">
                    <a:lumMod val="65000"/>
                    <a:lumOff val="35000"/>
                  </a:schemeClr>
                </a:solidFill>
              </a:rPr>
              <a:t>Russian Federation—18.5%</a:t>
            </a:r>
          </a:p>
          <a:p>
            <a:pPr marL="342900" indent="-342900">
              <a:buFont typeface="Wingdings" panose="05000000000000000000" pitchFamily="2" charset="2"/>
              <a:buChar char="§"/>
            </a:pPr>
            <a:r>
              <a:rPr lang="en-US" sz="2000" dirty="0">
                <a:solidFill>
                  <a:schemeClr val="tx1">
                    <a:lumMod val="65000"/>
                    <a:lumOff val="35000"/>
                  </a:schemeClr>
                </a:solidFill>
              </a:rPr>
              <a:t>Turkmenistan—16.8% </a:t>
            </a:r>
          </a:p>
          <a:p>
            <a:pPr marL="342900" indent="-342900">
              <a:buFont typeface="Wingdings" panose="05000000000000000000" pitchFamily="2" charset="2"/>
              <a:buChar char="§"/>
            </a:pPr>
            <a:r>
              <a:rPr lang="en-US" sz="2000" dirty="0">
                <a:solidFill>
                  <a:schemeClr val="tx1">
                    <a:lumMod val="65000"/>
                    <a:lumOff val="35000"/>
                  </a:schemeClr>
                </a:solidFill>
              </a:rPr>
              <a:t>Azerbaijan—15.2 %</a:t>
            </a:r>
            <a:endParaRPr lang="ru-RU" sz="2000" dirty="0">
              <a:solidFill>
                <a:schemeClr val="tx1">
                  <a:lumMod val="65000"/>
                  <a:lumOff val="35000"/>
                </a:schemeClr>
              </a:solidFill>
            </a:endParaRPr>
          </a:p>
        </p:txBody>
      </p:sp>
    </p:spTree>
    <p:extLst>
      <p:ext uri="{BB962C8B-B14F-4D97-AF65-F5344CB8AC3E}">
        <p14:creationId xmlns:p14="http://schemas.microsoft.com/office/powerpoint/2010/main" val="3680577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9996C74-96D0-47BA-8E29-5241F9A9E3E1}"/>
              </a:ext>
            </a:extLst>
          </p:cNvPr>
          <p:cNvSpPr>
            <a:spLocks noGrp="1"/>
          </p:cNvSpPr>
          <p:nvPr>
            <p:ph type="title"/>
          </p:nvPr>
        </p:nvSpPr>
        <p:spPr/>
        <p:txBody>
          <a:bodyPr/>
          <a:lstStyle/>
          <a:p>
            <a:pPr algn="ctr"/>
            <a:r>
              <a:rPr lang="en-US" sz="4000" b="1" dirty="0">
                <a:solidFill>
                  <a:srgbClr val="002060"/>
                </a:solidFill>
              </a:rPr>
              <a:t>HISTORICAL ASPECT</a:t>
            </a:r>
            <a:endParaRPr lang="ru-RU" sz="4000" b="1" dirty="0">
              <a:solidFill>
                <a:srgbClr val="002060"/>
              </a:solidFill>
            </a:endParaRPr>
          </a:p>
        </p:txBody>
      </p:sp>
      <p:pic>
        <p:nvPicPr>
          <p:cNvPr id="2050" name="Picture 2" descr="10+ Interesting Magento facts you might not be aware Off">
            <a:extLst>
              <a:ext uri="{FF2B5EF4-FFF2-40B4-BE49-F238E27FC236}">
                <a16:creationId xmlns="" xmlns:a16="http://schemas.microsoft.com/office/drawing/2014/main" id="{92489D51-0421-4EF8-A0EC-86A18CED4B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774709">
            <a:off x="8586755" y="2348189"/>
            <a:ext cx="3291840" cy="172262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 xmlns:a16="http://schemas.microsoft.com/office/drawing/2014/main" id="{F7878E5C-3636-4A5D-99F1-3F9A81646BD8}"/>
              </a:ext>
            </a:extLst>
          </p:cNvPr>
          <p:cNvSpPr txBox="1"/>
          <p:nvPr/>
        </p:nvSpPr>
        <p:spPr>
          <a:xfrm>
            <a:off x="3493827" y="848022"/>
            <a:ext cx="4622799" cy="2308324"/>
          </a:xfrm>
          <a:prstGeom prst="rect">
            <a:avLst/>
          </a:prstGeom>
          <a:solidFill>
            <a:schemeClr val="accent3">
              <a:lumMod val="20000"/>
              <a:lumOff val="80000"/>
            </a:schemeClr>
          </a:solidFill>
        </p:spPr>
        <p:txBody>
          <a:bodyPr wrap="square">
            <a:spAutoFit/>
          </a:bodyPr>
          <a:lstStyle/>
          <a:p>
            <a:pPr algn="just"/>
            <a:r>
              <a:rPr lang="en-US" b="1" dirty="0">
                <a:solidFill>
                  <a:srgbClr val="C00000"/>
                </a:solidFill>
              </a:rPr>
              <a:t>In different periods the Caspian Sea has been called various names, almost 40 in total</a:t>
            </a:r>
            <a:r>
              <a:rPr lang="en-US" dirty="0"/>
              <a:t>. The names originated either from ethnic names of peoples living on the coast</a:t>
            </a:r>
            <a:r>
              <a:rPr lang="ru-RU" dirty="0"/>
              <a:t> </a:t>
            </a:r>
            <a:r>
              <a:rPr lang="en-US" dirty="0"/>
              <a:t>or from names of cities surrounding the coast. The current and best known name of </a:t>
            </a:r>
            <a:r>
              <a:rPr lang="en-US" b="1" dirty="0">
                <a:solidFill>
                  <a:srgbClr val="C00000"/>
                </a:solidFill>
              </a:rPr>
              <a:t>the Caspian Sea derives from the name of the tribe “Caspian” </a:t>
            </a:r>
            <a:r>
              <a:rPr lang="en-US" dirty="0"/>
              <a:t>once lived on the west coast.</a:t>
            </a:r>
            <a:endParaRPr lang="ru-RU" dirty="0"/>
          </a:p>
        </p:txBody>
      </p:sp>
      <p:sp>
        <p:nvSpPr>
          <p:cNvPr id="9" name="TextBox 8">
            <a:extLst>
              <a:ext uri="{FF2B5EF4-FFF2-40B4-BE49-F238E27FC236}">
                <a16:creationId xmlns="" xmlns:a16="http://schemas.microsoft.com/office/drawing/2014/main" id="{4206515E-1627-4DB9-8DD6-47CB23596AE1}"/>
              </a:ext>
            </a:extLst>
          </p:cNvPr>
          <p:cNvSpPr txBox="1"/>
          <p:nvPr/>
        </p:nvSpPr>
        <p:spPr>
          <a:xfrm>
            <a:off x="3657601" y="4840081"/>
            <a:ext cx="8097520" cy="1200329"/>
          </a:xfrm>
          <a:prstGeom prst="rect">
            <a:avLst/>
          </a:prstGeom>
          <a:solidFill>
            <a:schemeClr val="accent3">
              <a:lumMod val="20000"/>
              <a:lumOff val="80000"/>
            </a:schemeClr>
          </a:solidFill>
        </p:spPr>
        <p:txBody>
          <a:bodyPr wrap="square">
            <a:spAutoFit/>
          </a:bodyPr>
          <a:lstStyle/>
          <a:p>
            <a:r>
              <a:rPr lang="en-US" sz="1800" b="1" i="0" u="none" strike="noStrike" baseline="0" dirty="0">
                <a:solidFill>
                  <a:srgbClr val="000000"/>
                </a:solidFill>
                <a:latin typeface="Nimbus Roman Becker D"/>
              </a:rPr>
              <a:t>In the 8th century Caspian Sea was conquered by Abbasids and till 1722 the power of Persia remained invincible in the region</a:t>
            </a:r>
            <a:r>
              <a:rPr lang="en-US" sz="1800" b="0" i="0" u="none" strike="noStrike" baseline="0" dirty="0">
                <a:solidFill>
                  <a:srgbClr val="000000"/>
                </a:solidFill>
                <a:latin typeface="Nimbus Roman Becker D"/>
              </a:rPr>
              <a:t>. There are several Persian names of the Caspian Sea used in different times, e.g. Daria-E-</a:t>
            </a:r>
            <a:r>
              <a:rPr lang="en-US" sz="1800" b="0" i="0" u="none" strike="noStrike" baseline="0" dirty="0" err="1">
                <a:solidFill>
                  <a:srgbClr val="000000"/>
                </a:solidFill>
                <a:latin typeface="Nimbus Roman Becker D"/>
              </a:rPr>
              <a:t>Khazar</a:t>
            </a:r>
            <a:r>
              <a:rPr lang="en-US" sz="1800" b="0" i="0" u="none" strike="noStrike" baseline="0" dirty="0">
                <a:solidFill>
                  <a:srgbClr val="000000"/>
                </a:solidFill>
                <a:latin typeface="Nimbus Roman Becker D"/>
              </a:rPr>
              <a:t> (</a:t>
            </a:r>
            <a:r>
              <a:rPr lang="en-US" sz="1800" b="0" i="0" u="none" strike="noStrike" baseline="0" dirty="0" err="1">
                <a:solidFill>
                  <a:srgbClr val="000000"/>
                </a:solidFill>
                <a:latin typeface="Nimbus Roman Becker D"/>
              </a:rPr>
              <a:t>Khazarian</a:t>
            </a:r>
            <a:r>
              <a:rPr lang="en-US" sz="1800" b="0" i="0" u="none" strike="noStrike" baseline="0" dirty="0">
                <a:solidFill>
                  <a:srgbClr val="000000"/>
                </a:solidFill>
                <a:latin typeface="Nimbus Roman Becker D"/>
              </a:rPr>
              <a:t> Sea),</a:t>
            </a:r>
          </a:p>
          <a:p>
            <a:r>
              <a:rPr lang="en-US" sz="1800" b="0" i="0" u="none" strike="noStrike" baseline="0" dirty="0">
                <a:solidFill>
                  <a:srgbClr val="000000"/>
                </a:solidFill>
                <a:latin typeface="Nimbus Roman Becker D"/>
              </a:rPr>
              <a:t>Daria-E-</a:t>
            </a:r>
            <a:r>
              <a:rPr lang="en-US" sz="1800" b="0" i="0" u="none" strike="noStrike" baseline="0" dirty="0" err="1">
                <a:solidFill>
                  <a:srgbClr val="000000"/>
                </a:solidFill>
                <a:latin typeface="Nimbus Roman Becker D"/>
              </a:rPr>
              <a:t>Mazandari</a:t>
            </a:r>
            <a:r>
              <a:rPr lang="en-US" sz="1800" b="0" i="0" u="none" strike="noStrike" baseline="0" dirty="0">
                <a:solidFill>
                  <a:srgbClr val="000000"/>
                </a:solidFill>
                <a:latin typeface="Nimbus Roman Becker D"/>
              </a:rPr>
              <a:t> (</a:t>
            </a:r>
            <a:r>
              <a:rPr lang="en-US" sz="1800" b="0" i="0" u="none" strike="noStrike" baseline="0" dirty="0" err="1">
                <a:solidFill>
                  <a:srgbClr val="000000"/>
                </a:solidFill>
                <a:latin typeface="Nimbus Roman Becker D"/>
              </a:rPr>
              <a:t>Mazandari</a:t>
            </a:r>
            <a:r>
              <a:rPr lang="en-US" sz="1800" b="0" i="0" u="none" strike="noStrike" baseline="0" dirty="0">
                <a:solidFill>
                  <a:srgbClr val="000000"/>
                </a:solidFill>
                <a:latin typeface="Nimbus Roman Becker D"/>
              </a:rPr>
              <a:t> Sea), </a:t>
            </a:r>
            <a:r>
              <a:rPr lang="en-US" sz="1800" b="0" i="0" u="none" strike="noStrike" baseline="0" dirty="0" err="1">
                <a:solidFill>
                  <a:srgbClr val="000000"/>
                </a:solidFill>
                <a:latin typeface="Nimbus Roman Becker D"/>
              </a:rPr>
              <a:t>Khorezm</a:t>
            </a:r>
            <a:r>
              <a:rPr lang="en-US" sz="1800" b="0" i="0" u="none" strike="noStrike" baseline="0" dirty="0">
                <a:solidFill>
                  <a:srgbClr val="000000"/>
                </a:solidFill>
                <a:latin typeface="Nimbus Roman Becker D"/>
              </a:rPr>
              <a:t> Sea, </a:t>
            </a:r>
            <a:r>
              <a:rPr lang="en-US" sz="1800" b="0" i="0" u="none" strike="noStrike" baseline="0" dirty="0" err="1">
                <a:solidFill>
                  <a:srgbClr val="000000"/>
                </a:solidFill>
                <a:latin typeface="Nimbus Roman Becker D"/>
              </a:rPr>
              <a:t>Gurgjan</a:t>
            </a:r>
            <a:r>
              <a:rPr lang="en-US" sz="1800" b="0" i="0" u="none" strike="noStrike" baseline="0" dirty="0">
                <a:solidFill>
                  <a:srgbClr val="000000"/>
                </a:solidFill>
                <a:latin typeface="Nimbus Roman Becker D"/>
              </a:rPr>
              <a:t> Sea etc.</a:t>
            </a:r>
            <a:endParaRPr lang="ru-RU" dirty="0"/>
          </a:p>
        </p:txBody>
      </p:sp>
    </p:spTree>
    <p:extLst>
      <p:ext uri="{BB962C8B-B14F-4D97-AF65-F5344CB8AC3E}">
        <p14:creationId xmlns:p14="http://schemas.microsoft.com/office/powerpoint/2010/main" val="1305958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9996C74-96D0-47BA-8E29-5241F9A9E3E1}"/>
              </a:ext>
            </a:extLst>
          </p:cNvPr>
          <p:cNvSpPr>
            <a:spLocks noGrp="1"/>
          </p:cNvSpPr>
          <p:nvPr>
            <p:ph type="title"/>
          </p:nvPr>
        </p:nvSpPr>
        <p:spPr/>
        <p:txBody>
          <a:bodyPr/>
          <a:lstStyle/>
          <a:p>
            <a:pPr algn="ctr"/>
            <a:r>
              <a:rPr lang="en-US" sz="4000" b="1" dirty="0">
                <a:solidFill>
                  <a:srgbClr val="002060"/>
                </a:solidFill>
              </a:rPr>
              <a:t>HISTORICALASPECT</a:t>
            </a:r>
            <a:endParaRPr lang="ru-RU" sz="4000" b="1" dirty="0">
              <a:solidFill>
                <a:srgbClr val="002060"/>
              </a:solidFill>
            </a:endParaRPr>
          </a:p>
        </p:txBody>
      </p:sp>
      <p:sp>
        <p:nvSpPr>
          <p:cNvPr id="4" name="TextBox 3">
            <a:extLst>
              <a:ext uri="{FF2B5EF4-FFF2-40B4-BE49-F238E27FC236}">
                <a16:creationId xmlns="" xmlns:a16="http://schemas.microsoft.com/office/drawing/2014/main" id="{1776190A-F247-4940-B2DC-5C4E70EDC24E}"/>
              </a:ext>
            </a:extLst>
          </p:cNvPr>
          <p:cNvSpPr txBox="1"/>
          <p:nvPr/>
        </p:nvSpPr>
        <p:spPr>
          <a:xfrm>
            <a:off x="3620136" y="469773"/>
            <a:ext cx="8013064" cy="5909310"/>
          </a:xfrm>
          <a:prstGeom prst="rect">
            <a:avLst/>
          </a:prstGeom>
          <a:solidFill>
            <a:schemeClr val="accent2">
              <a:lumMod val="20000"/>
              <a:lumOff val="80000"/>
            </a:schemeClr>
          </a:solidFill>
        </p:spPr>
        <p:txBody>
          <a:bodyPr wrap="square">
            <a:spAutoFit/>
          </a:bodyPr>
          <a:lstStyle/>
          <a:p>
            <a:pPr algn="just"/>
            <a:r>
              <a:rPr lang="en-US" sz="1800" b="0" i="0" u="none" strike="noStrike" baseline="0" dirty="0">
                <a:solidFill>
                  <a:srgbClr val="000000"/>
                </a:solidFill>
                <a:latin typeface="Nimbus Roman Becker D"/>
              </a:rPr>
              <a:t>In the 16th century during the period of ruling of Safavids the </a:t>
            </a:r>
            <a:r>
              <a:rPr lang="en-US" sz="1800" b="1" i="0" u="none" strike="noStrike" baseline="0" dirty="0">
                <a:solidFill>
                  <a:srgbClr val="C00000"/>
                </a:solidFill>
                <a:latin typeface="Nimbus Roman Becker D"/>
              </a:rPr>
              <a:t>commercial shipping in the Caspian Sea was well developed </a:t>
            </a:r>
            <a:r>
              <a:rPr lang="en-US" sz="1800" b="0" i="0" u="none" strike="noStrike" baseline="0" dirty="0">
                <a:solidFill>
                  <a:srgbClr val="000000"/>
                </a:solidFill>
                <a:latin typeface="Nimbus Roman Becker D"/>
              </a:rPr>
              <a:t>involving Genoese and lately British merchants.</a:t>
            </a:r>
          </a:p>
          <a:p>
            <a:pPr algn="just"/>
            <a:endParaRPr lang="en-US" dirty="0">
              <a:solidFill>
                <a:srgbClr val="000000"/>
              </a:solidFill>
              <a:latin typeface="Nimbus Roman Becker D"/>
            </a:endParaRPr>
          </a:p>
          <a:p>
            <a:pPr algn="just"/>
            <a:r>
              <a:rPr lang="en-US" sz="1800" b="0" i="0" u="none" strike="noStrike" baseline="0" dirty="0">
                <a:solidFill>
                  <a:srgbClr val="000000"/>
                </a:solidFill>
                <a:latin typeface="Nimbus Roman Becker D"/>
              </a:rPr>
              <a:t>In the medieval period </a:t>
            </a:r>
            <a:r>
              <a:rPr lang="en-US" sz="1800" b="1" i="0" u="none" strike="noStrike" baseline="0" dirty="0">
                <a:solidFill>
                  <a:srgbClr val="C00000"/>
                </a:solidFill>
                <a:latin typeface="Nimbus Roman Becker D"/>
              </a:rPr>
              <a:t>Russians also expressed their interest in the Caspian Sea </a:t>
            </a:r>
            <a:r>
              <a:rPr lang="en-US" sz="1800" b="0" i="0" u="none" strike="noStrike" baseline="0" dirty="0">
                <a:solidFill>
                  <a:srgbClr val="000000"/>
                </a:solidFill>
                <a:latin typeface="Nimbus Roman Becker D"/>
              </a:rPr>
              <a:t>via conducting military campaigns in the region from time to time. First significant attempt of conquering the Caspian Sea littoral territories has been made by Ivan </a:t>
            </a:r>
            <a:r>
              <a:rPr lang="en-US" sz="1800" b="0" i="0" u="none" strike="noStrike" baseline="0" dirty="0" smtClean="0">
                <a:solidFill>
                  <a:srgbClr val="000000"/>
                </a:solidFill>
                <a:latin typeface="Nimbus Roman Becker D"/>
              </a:rPr>
              <a:t>Grozny </a:t>
            </a:r>
            <a:r>
              <a:rPr lang="en-US" sz="1800" b="0" i="0" u="none" strike="noStrike" baseline="0" dirty="0">
                <a:solidFill>
                  <a:srgbClr val="000000"/>
                </a:solidFill>
                <a:latin typeface="Nimbus Roman Becker D"/>
              </a:rPr>
              <a:t>in 1552-1556 during the successful military campaigns against Kazan and Astrakhan. The Persian hegemony on the Caspian Sea ended by the campaigns of Peter the Great in 1727.</a:t>
            </a:r>
          </a:p>
          <a:p>
            <a:pPr algn="just"/>
            <a:endParaRPr lang="en-US" dirty="0">
              <a:solidFill>
                <a:srgbClr val="000000"/>
              </a:solidFill>
              <a:latin typeface="Nimbus Roman Becker D"/>
            </a:endParaRPr>
          </a:p>
          <a:p>
            <a:pPr algn="just"/>
            <a:r>
              <a:rPr lang="en-US" dirty="0"/>
              <a:t>Although History of the Caspian Sea goes back in ancient times, </a:t>
            </a:r>
            <a:r>
              <a:rPr lang="en-US" b="1" dirty="0">
                <a:solidFill>
                  <a:srgbClr val="C00000"/>
                </a:solidFill>
              </a:rPr>
              <a:t>the first intentional accords creating basis for definition of legal status of the Caspian Sea appeared in the 18th century </a:t>
            </a:r>
            <a:r>
              <a:rPr lang="en-US" dirty="0"/>
              <a:t>after Russian invasion, namely, ST. Petersburg (1723), Resht (1732) and Ganja (1735) Tractates.</a:t>
            </a:r>
          </a:p>
          <a:p>
            <a:pPr algn="just"/>
            <a:endParaRPr lang="en-US" dirty="0"/>
          </a:p>
          <a:p>
            <a:pPr algn="just"/>
            <a:r>
              <a:rPr lang="en-US" dirty="0"/>
              <a:t>Resht Treaty granted ownership rights to Russia on some parts of the Caspian Sea previously belonging to Persia. Russia and Persia retained rights to the freedom of commerce and navigation throughout the Caspian Sea as well as on the rivers Kura and </a:t>
            </a:r>
            <a:r>
              <a:rPr lang="en-US" dirty="0" err="1"/>
              <a:t>Araks</a:t>
            </a:r>
            <a:r>
              <a:rPr lang="en-US" dirty="0"/>
              <a:t>; however, only Russian warships were entitled to navigate in the Caspian Sea both in peace and war times.</a:t>
            </a:r>
          </a:p>
        </p:txBody>
      </p:sp>
    </p:spTree>
    <p:extLst>
      <p:ext uri="{BB962C8B-B14F-4D97-AF65-F5344CB8AC3E}">
        <p14:creationId xmlns:p14="http://schemas.microsoft.com/office/powerpoint/2010/main" val="3446871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9996C74-96D0-47BA-8E29-5241F9A9E3E1}"/>
              </a:ext>
            </a:extLst>
          </p:cNvPr>
          <p:cNvSpPr>
            <a:spLocks noGrp="1"/>
          </p:cNvSpPr>
          <p:nvPr>
            <p:ph type="title"/>
          </p:nvPr>
        </p:nvSpPr>
        <p:spPr/>
        <p:txBody>
          <a:bodyPr/>
          <a:lstStyle/>
          <a:p>
            <a:pPr algn="ctr"/>
            <a:r>
              <a:rPr lang="en-US" sz="4000" b="1" dirty="0">
                <a:solidFill>
                  <a:srgbClr val="002060"/>
                </a:solidFill>
              </a:rPr>
              <a:t>HISTORICAL ASPECT</a:t>
            </a:r>
            <a:endParaRPr lang="ru-RU" sz="4000" b="1" dirty="0">
              <a:solidFill>
                <a:srgbClr val="002060"/>
              </a:solidFill>
            </a:endParaRPr>
          </a:p>
        </p:txBody>
      </p:sp>
      <p:sp>
        <p:nvSpPr>
          <p:cNvPr id="4" name="TextBox 3">
            <a:extLst>
              <a:ext uri="{FF2B5EF4-FFF2-40B4-BE49-F238E27FC236}">
                <a16:creationId xmlns="" xmlns:a16="http://schemas.microsoft.com/office/drawing/2014/main" id="{1776190A-F247-4940-B2DC-5C4E70EDC24E}"/>
              </a:ext>
            </a:extLst>
          </p:cNvPr>
          <p:cNvSpPr txBox="1"/>
          <p:nvPr/>
        </p:nvSpPr>
        <p:spPr>
          <a:xfrm>
            <a:off x="3643629" y="839105"/>
            <a:ext cx="7938771" cy="2585323"/>
          </a:xfrm>
          <a:prstGeom prst="rect">
            <a:avLst/>
          </a:prstGeom>
          <a:solidFill>
            <a:schemeClr val="accent2">
              <a:lumMod val="20000"/>
              <a:lumOff val="80000"/>
            </a:schemeClr>
          </a:solidFill>
        </p:spPr>
        <p:txBody>
          <a:bodyPr wrap="square">
            <a:spAutoFit/>
          </a:bodyPr>
          <a:lstStyle/>
          <a:p>
            <a:pPr indent="355600" algn="just"/>
            <a:r>
              <a:rPr lang="en-US" sz="1800" b="1" i="0" u="none" strike="noStrike" baseline="0" dirty="0">
                <a:solidFill>
                  <a:srgbClr val="C00000"/>
                </a:solidFill>
                <a:latin typeface="Calibri" pitchFamily="34" charset="0"/>
                <a:ea typeface="Calibri" pitchFamily="34" charset="0"/>
                <a:cs typeface="Calibri" pitchFamily="34" charset="0"/>
              </a:rPr>
              <a:t>Next major step in the history of the Caspian Sea was Treaty on Peace and Friendship of 1921. </a:t>
            </a:r>
            <a:r>
              <a:rPr lang="en-US" sz="1800" i="0" u="none" strike="noStrike" baseline="0" dirty="0">
                <a:latin typeface="Calibri" pitchFamily="34" charset="0"/>
                <a:ea typeface="Calibri" pitchFamily="34" charset="0"/>
                <a:cs typeface="Calibri" pitchFamily="34" charset="0"/>
              </a:rPr>
              <a:t>This was beginning of a new era starting from the collapse of Russian Empire and establishing of the RSFR and later on the USSR. The Treaty signed on 26 February 1921 replaced all previous agreements between the parties on the Caspian Sea.</a:t>
            </a:r>
          </a:p>
          <a:p>
            <a:pPr indent="355600" algn="just"/>
            <a:r>
              <a:rPr lang="en-US" dirty="0">
                <a:latin typeface="Calibri" pitchFamily="34" charset="0"/>
                <a:ea typeface="Calibri" pitchFamily="34" charset="0"/>
                <a:cs typeface="Calibri" pitchFamily="34" charset="0"/>
              </a:rPr>
              <a:t>Both Parties obtained equal rights on navigation and fishing, but no third party was allowed in the Sea. Even crew members had to be only nationals of littoral states.</a:t>
            </a:r>
          </a:p>
          <a:p>
            <a:pPr algn="just"/>
            <a:endParaRPr lang="ru-RU" dirty="0"/>
          </a:p>
        </p:txBody>
      </p:sp>
      <p:sp>
        <p:nvSpPr>
          <p:cNvPr id="7" name="TextBox 6">
            <a:extLst>
              <a:ext uri="{FF2B5EF4-FFF2-40B4-BE49-F238E27FC236}">
                <a16:creationId xmlns="" xmlns:a16="http://schemas.microsoft.com/office/drawing/2014/main" id="{F7878E5C-3636-4A5D-99F1-3F9A81646BD8}"/>
              </a:ext>
            </a:extLst>
          </p:cNvPr>
          <p:cNvSpPr txBox="1"/>
          <p:nvPr/>
        </p:nvSpPr>
        <p:spPr>
          <a:xfrm>
            <a:off x="3552189" y="3945827"/>
            <a:ext cx="8030211" cy="1323439"/>
          </a:xfrm>
          <a:prstGeom prst="rect">
            <a:avLst/>
          </a:prstGeom>
          <a:solidFill>
            <a:schemeClr val="accent3">
              <a:lumMod val="20000"/>
              <a:lumOff val="80000"/>
            </a:schemeClr>
          </a:solidFill>
        </p:spPr>
        <p:txBody>
          <a:bodyPr wrap="square">
            <a:spAutoFit/>
          </a:bodyPr>
          <a:lstStyle/>
          <a:p>
            <a:pPr algn="just"/>
            <a:r>
              <a:rPr lang="en-US" sz="2000" dirty="0">
                <a:latin typeface="Calibri" pitchFamily="34" charset="0"/>
                <a:ea typeface="Calibri" pitchFamily="34" charset="0"/>
                <a:cs typeface="Calibri" pitchFamily="34" charset="0"/>
              </a:rPr>
              <a:t>The spirit of Treaty of 1921 was continued in </a:t>
            </a:r>
            <a:r>
              <a:rPr lang="en-US" sz="2000" dirty="0">
                <a:solidFill>
                  <a:srgbClr val="C00000"/>
                </a:solidFill>
                <a:latin typeface="Calibri" pitchFamily="34" charset="0"/>
                <a:ea typeface="Calibri" pitchFamily="34" charset="0"/>
                <a:cs typeface="Calibri" pitchFamily="34" charset="0"/>
              </a:rPr>
              <a:t>the Treaty on Commerce and Navigation of 1940</a:t>
            </a:r>
            <a:r>
              <a:rPr lang="en-US" sz="2000" dirty="0">
                <a:latin typeface="Calibri" pitchFamily="34" charset="0"/>
                <a:ea typeface="Calibri" pitchFamily="34" charset="0"/>
                <a:cs typeface="Calibri" pitchFamily="34" charset="0"/>
              </a:rPr>
              <a:t>, i.e. the Caspian Sea was again declared as only Soviet and Iranian Sea, for exclusive use of littoral states. This situation has been kept unchanged till the collapse of the Soviet Union.</a:t>
            </a:r>
            <a:endParaRPr lang="ru-RU" sz="20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2719353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1267569-334D-4D18-BF7A-32B40C5F9843}"/>
              </a:ext>
            </a:extLst>
          </p:cNvPr>
          <p:cNvSpPr>
            <a:spLocks noGrp="1"/>
          </p:cNvSpPr>
          <p:nvPr>
            <p:ph type="title"/>
          </p:nvPr>
        </p:nvSpPr>
        <p:spPr>
          <a:xfrm>
            <a:off x="252919" y="1123837"/>
            <a:ext cx="3139162" cy="4601183"/>
          </a:xfrm>
        </p:spPr>
        <p:txBody>
          <a:bodyPr>
            <a:normAutofit/>
          </a:bodyPr>
          <a:lstStyle/>
          <a:p>
            <a:r>
              <a:rPr lang="en-US" b="1" dirty="0">
                <a:solidFill>
                  <a:srgbClr val="002060"/>
                </a:solidFill>
              </a:rPr>
              <a:t>Major international summits on the status of the Caspian Sea</a:t>
            </a:r>
            <a:endParaRPr lang="ru-RU" b="1" dirty="0">
              <a:solidFill>
                <a:srgbClr val="002060"/>
              </a:solidFill>
            </a:endParaRPr>
          </a:p>
        </p:txBody>
      </p:sp>
      <p:sp>
        <p:nvSpPr>
          <p:cNvPr id="3" name="Текст 2">
            <a:extLst>
              <a:ext uri="{FF2B5EF4-FFF2-40B4-BE49-F238E27FC236}">
                <a16:creationId xmlns="" xmlns:a16="http://schemas.microsoft.com/office/drawing/2014/main" id="{8C32143D-779E-42A5-9A79-90B8CD12E9E2}"/>
              </a:ext>
            </a:extLst>
          </p:cNvPr>
          <p:cNvSpPr>
            <a:spLocks noGrp="1"/>
          </p:cNvSpPr>
          <p:nvPr>
            <p:ph type="body" idx="1"/>
          </p:nvPr>
        </p:nvSpPr>
        <p:spPr>
          <a:xfrm>
            <a:off x="3756152" y="243999"/>
            <a:ext cx="3985768" cy="449614"/>
          </a:xfrm>
          <a:solidFill>
            <a:schemeClr val="accent1">
              <a:lumMod val="60000"/>
              <a:lumOff val="40000"/>
            </a:schemeClr>
          </a:solidFill>
        </p:spPr>
        <p:txBody>
          <a:bodyPr/>
          <a:lstStyle/>
          <a:p>
            <a:pPr algn="ctr"/>
            <a:r>
              <a:rPr lang="en-US" u="sng" dirty="0"/>
              <a:t>1. Teheran Conference of 1992</a:t>
            </a:r>
            <a:endParaRPr lang="ru-RU" u="sng" dirty="0"/>
          </a:p>
        </p:txBody>
      </p:sp>
      <p:sp>
        <p:nvSpPr>
          <p:cNvPr id="10" name="TextBox 9">
            <a:extLst>
              <a:ext uri="{FF2B5EF4-FFF2-40B4-BE49-F238E27FC236}">
                <a16:creationId xmlns="" xmlns:a16="http://schemas.microsoft.com/office/drawing/2014/main" id="{14D28193-9ED7-4916-8C08-50014E2F6E8B}"/>
              </a:ext>
            </a:extLst>
          </p:cNvPr>
          <p:cNvSpPr txBox="1"/>
          <p:nvPr/>
        </p:nvSpPr>
        <p:spPr>
          <a:xfrm>
            <a:off x="3756152" y="693613"/>
            <a:ext cx="3985768" cy="2031325"/>
          </a:xfrm>
          <a:prstGeom prst="rect">
            <a:avLst/>
          </a:prstGeom>
          <a:solidFill>
            <a:schemeClr val="accent1">
              <a:lumMod val="20000"/>
              <a:lumOff val="80000"/>
            </a:schemeClr>
          </a:solidFill>
        </p:spPr>
        <p:txBody>
          <a:bodyPr wrap="square">
            <a:spAutoFit/>
          </a:bodyPr>
          <a:lstStyle/>
          <a:p>
            <a:pPr algn="just"/>
            <a:r>
              <a:rPr lang="en-US" sz="1800" b="0" i="0" u="none" strike="noStrike" baseline="0" dirty="0">
                <a:solidFill>
                  <a:srgbClr val="000000"/>
                </a:solidFill>
                <a:latin typeface="Nimbus Roman Becker D"/>
              </a:rPr>
              <a:t>The Conference resulted in Joint Communiqué of 4th October 1992. All 5 littoral states agreed on determination of fields of joint activities, protection of natural resources of the Caspian Sea, conservation of biodiversity as well as determination of navigation lines. </a:t>
            </a:r>
            <a:endParaRPr lang="ru-RU" dirty="0"/>
          </a:p>
        </p:txBody>
      </p:sp>
      <p:sp>
        <p:nvSpPr>
          <p:cNvPr id="11" name="Текст 2">
            <a:extLst>
              <a:ext uri="{FF2B5EF4-FFF2-40B4-BE49-F238E27FC236}">
                <a16:creationId xmlns="" xmlns:a16="http://schemas.microsoft.com/office/drawing/2014/main" id="{79B90A03-6A1E-4FC9-8C11-26F57FC74B1C}"/>
              </a:ext>
            </a:extLst>
          </p:cNvPr>
          <p:cNvSpPr txBox="1">
            <a:spLocks/>
          </p:cNvSpPr>
          <p:nvPr/>
        </p:nvSpPr>
        <p:spPr>
          <a:xfrm>
            <a:off x="7995920" y="243999"/>
            <a:ext cx="3762245" cy="449614"/>
          </a:xfrm>
          <a:prstGeom prst="rect">
            <a:avLst/>
          </a:prstGeom>
          <a:solidFill>
            <a:schemeClr val="accent1">
              <a:lumMod val="60000"/>
              <a:lumOff val="40000"/>
            </a:schemeClr>
          </a:solidFill>
        </p:spPr>
        <p:txBody>
          <a:bodyPr vert="horz" lIns="91440" tIns="45720" rIns="91440" bIns="45720" rtlCol="0" anchor="b">
            <a:normAutofit fontScale="92500"/>
          </a:bodyPr>
          <a:lstStyle>
            <a:lvl1pPr marL="0" indent="0" algn="l" defTabSz="914400" rtl="0" eaLnBrk="1" latinLnBrk="0" hangingPunct="1">
              <a:lnSpc>
                <a:spcPct val="90000"/>
              </a:lnSpc>
              <a:spcBef>
                <a:spcPts val="0"/>
              </a:spcBef>
              <a:buClr>
                <a:schemeClr val="accent1"/>
              </a:buClr>
              <a:buFont typeface="Wingdings 2" pitchFamily="18" charset="2"/>
              <a:buNone/>
              <a:defRPr sz="2000" b="1" kern="1200">
                <a:solidFill>
                  <a:schemeClr val="tx1">
                    <a:lumMod val="65000"/>
                    <a:lumOff val="35000"/>
                  </a:schemeClr>
                </a:solidFill>
                <a:latin typeface="+mn-lt"/>
                <a:ea typeface="+mn-ea"/>
                <a:cs typeface="+mn-cs"/>
              </a:defRPr>
            </a:lvl1pPr>
            <a:lvl2pPr marL="457200" indent="0" algn="l" defTabSz="914400" rtl="0" eaLnBrk="1" latinLnBrk="0" hangingPunct="1">
              <a:lnSpc>
                <a:spcPct val="90000"/>
              </a:lnSpc>
              <a:spcBef>
                <a:spcPts val="250"/>
              </a:spcBef>
              <a:spcAft>
                <a:spcPts val="250"/>
              </a:spcAft>
              <a:buClr>
                <a:schemeClr val="accent1"/>
              </a:buClr>
              <a:buFont typeface="Wingdings 2" pitchFamily="18" charset="2"/>
              <a:buNone/>
              <a:defRPr sz="2000" b="1" kern="1200">
                <a:solidFill>
                  <a:schemeClr val="tx1">
                    <a:lumMod val="65000"/>
                    <a:lumOff val="35000"/>
                  </a:schemeClr>
                </a:solidFill>
                <a:latin typeface="+mn-lt"/>
                <a:ea typeface="+mn-ea"/>
                <a:cs typeface="+mn-cs"/>
              </a:defRPr>
            </a:lvl2pPr>
            <a:lvl3pPr marL="914400" indent="0" algn="l" defTabSz="914400" rtl="0" eaLnBrk="1" latinLnBrk="0" hangingPunct="1">
              <a:lnSpc>
                <a:spcPct val="90000"/>
              </a:lnSpc>
              <a:spcBef>
                <a:spcPts val="250"/>
              </a:spcBef>
              <a:spcAft>
                <a:spcPts val="250"/>
              </a:spcAft>
              <a:buClr>
                <a:schemeClr val="accent1"/>
              </a:buClr>
              <a:buFont typeface="Wingdings 2" pitchFamily="18" charset="2"/>
              <a:buNone/>
              <a:defRPr sz="1800" b="1" kern="1200">
                <a:solidFill>
                  <a:schemeClr val="tx1">
                    <a:lumMod val="65000"/>
                    <a:lumOff val="35000"/>
                  </a:schemeClr>
                </a:solidFill>
                <a:latin typeface="+mn-lt"/>
                <a:ea typeface="+mn-ea"/>
                <a:cs typeface="+mn-cs"/>
              </a:defRPr>
            </a:lvl3pPr>
            <a:lvl4pPr marL="13716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4pPr>
            <a:lvl5pPr marL="18288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5pPr>
            <a:lvl6pPr marL="22860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6pPr>
            <a:lvl7pPr marL="27432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7pPr>
            <a:lvl8pPr marL="32004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8pPr>
            <a:lvl9pPr marL="36576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9pPr>
          </a:lstStyle>
          <a:p>
            <a:pPr algn="ctr"/>
            <a:r>
              <a:rPr lang="en-US" u="sng" dirty="0"/>
              <a:t>2. Ashkhabad Conference of 1993</a:t>
            </a:r>
            <a:endParaRPr lang="ru-RU" u="sng" dirty="0"/>
          </a:p>
        </p:txBody>
      </p:sp>
      <p:sp>
        <p:nvSpPr>
          <p:cNvPr id="12" name="TextBox 11">
            <a:extLst>
              <a:ext uri="{FF2B5EF4-FFF2-40B4-BE49-F238E27FC236}">
                <a16:creationId xmlns="" xmlns:a16="http://schemas.microsoft.com/office/drawing/2014/main" id="{8C1B4A68-D911-417D-B671-B5E93516E78C}"/>
              </a:ext>
            </a:extLst>
          </p:cNvPr>
          <p:cNvSpPr txBox="1"/>
          <p:nvPr/>
        </p:nvSpPr>
        <p:spPr>
          <a:xfrm>
            <a:off x="7995918" y="678661"/>
            <a:ext cx="3762247" cy="1200329"/>
          </a:xfrm>
          <a:prstGeom prst="rect">
            <a:avLst/>
          </a:prstGeom>
          <a:solidFill>
            <a:schemeClr val="accent1">
              <a:lumMod val="20000"/>
              <a:lumOff val="80000"/>
            </a:schemeClr>
          </a:solidFill>
        </p:spPr>
        <p:txBody>
          <a:bodyPr wrap="square">
            <a:spAutoFit/>
          </a:bodyPr>
          <a:lstStyle/>
          <a:p>
            <a:pPr algn="just"/>
            <a:r>
              <a:rPr lang="en-US" sz="1800" b="0" i="0" u="none" strike="noStrike" baseline="0" dirty="0">
                <a:solidFill>
                  <a:srgbClr val="000000"/>
                </a:solidFill>
                <a:latin typeface="Nimbus Roman Becker D"/>
              </a:rPr>
              <a:t>The question on establishment of</a:t>
            </a:r>
          </a:p>
          <a:p>
            <a:pPr algn="just"/>
            <a:r>
              <a:rPr lang="en-US" sz="1800" b="0" i="0" u="none" strike="noStrike" baseline="0" dirty="0">
                <a:solidFill>
                  <a:srgbClr val="000000"/>
                </a:solidFill>
                <a:latin typeface="Nimbus Roman Becker D"/>
              </a:rPr>
              <a:t>international organization on the Caspian Sea was again unsuccessfully raised on the Conference.</a:t>
            </a:r>
            <a:endParaRPr lang="ru-RU" dirty="0"/>
          </a:p>
        </p:txBody>
      </p:sp>
      <p:sp>
        <p:nvSpPr>
          <p:cNvPr id="13" name="Текст 2">
            <a:extLst>
              <a:ext uri="{FF2B5EF4-FFF2-40B4-BE49-F238E27FC236}">
                <a16:creationId xmlns="" xmlns:a16="http://schemas.microsoft.com/office/drawing/2014/main" id="{E13DD6FC-11E0-4CE4-91CD-F7E64191B858}"/>
              </a:ext>
            </a:extLst>
          </p:cNvPr>
          <p:cNvSpPr txBox="1">
            <a:spLocks/>
          </p:cNvSpPr>
          <p:nvPr/>
        </p:nvSpPr>
        <p:spPr>
          <a:xfrm>
            <a:off x="3756152" y="2947738"/>
            <a:ext cx="3985768" cy="548152"/>
          </a:xfrm>
          <a:prstGeom prst="rect">
            <a:avLst/>
          </a:prstGeom>
          <a:solidFill>
            <a:schemeClr val="accent1">
              <a:lumMod val="60000"/>
              <a:lumOff val="40000"/>
            </a:schemeClr>
          </a:solidFill>
        </p:spPr>
        <p:txBody>
          <a:bodyPr vert="horz" lIns="91440" tIns="45720" rIns="91440" bIns="45720" rtlCol="0" anchor="b">
            <a:normAutofit/>
          </a:bodyPr>
          <a:lstStyle>
            <a:lvl1pPr marL="0" indent="0" algn="l" defTabSz="914400" rtl="0" eaLnBrk="1" latinLnBrk="0" hangingPunct="1">
              <a:lnSpc>
                <a:spcPct val="90000"/>
              </a:lnSpc>
              <a:spcBef>
                <a:spcPts val="0"/>
              </a:spcBef>
              <a:buClr>
                <a:schemeClr val="accent1"/>
              </a:buClr>
              <a:buFont typeface="Wingdings 2" pitchFamily="18" charset="2"/>
              <a:buNone/>
              <a:defRPr sz="2000" b="1" kern="1200">
                <a:solidFill>
                  <a:schemeClr val="tx1">
                    <a:lumMod val="65000"/>
                    <a:lumOff val="35000"/>
                  </a:schemeClr>
                </a:solidFill>
                <a:latin typeface="+mn-lt"/>
                <a:ea typeface="+mn-ea"/>
                <a:cs typeface="+mn-cs"/>
              </a:defRPr>
            </a:lvl1pPr>
            <a:lvl2pPr marL="457200" indent="0" algn="l" defTabSz="914400" rtl="0" eaLnBrk="1" latinLnBrk="0" hangingPunct="1">
              <a:lnSpc>
                <a:spcPct val="90000"/>
              </a:lnSpc>
              <a:spcBef>
                <a:spcPts val="250"/>
              </a:spcBef>
              <a:spcAft>
                <a:spcPts val="250"/>
              </a:spcAft>
              <a:buClr>
                <a:schemeClr val="accent1"/>
              </a:buClr>
              <a:buFont typeface="Wingdings 2" pitchFamily="18" charset="2"/>
              <a:buNone/>
              <a:defRPr sz="2000" b="1" kern="1200">
                <a:solidFill>
                  <a:schemeClr val="tx1">
                    <a:lumMod val="65000"/>
                    <a:lumOff val="35000"/>
                  </a:schemeClr>
                </a:solidFill>
                <a:latin typeface="+mn-lt"/>
                <a:ea typeface="+mn-ea"/>
                <a:cs typeface="+mn-cs"/>
              </a:defRPr>
            </a:lvl2pPr>
            <a:lvl3pPr marL="914400" indent="0" algn="l" defTabSz="914400" rtl="0" eaLnBrk="1" latinLnBrk="0" hangingPunct="1">
              <a:lnSpc>
                <a:spcPct val="90000"/>
              </a:lnSpc>
              <a:spcBef>
                <a:spcPts val="250"/>
              </a:spcBef>
              <a:spcAft>
                <a:spcPts val="250"/>
              </a:spcAft>
              <a:buClr>
                <a:schemeClr val="accent1"/>
              </a:buClr>
              <a:buFont typeface="Wingdings 2" pitchFamily="18" charset="2"/>
              <a:buNone/>
              <a:defRPr sz="1800" b="1" kern="1200">
                <a:solidFill>
                  <a:schemeClr val="tx1">
                    <a:lumMod val="65000"/>
                    <a:lumOff val="35000"/>
                  </a:schemeClr>
                </a:solidFill>
                <a:latin typeface="+mn-lt"/>
                <a:ea typeface="+mn-ea"/>
                <a:cs typeface="+mn-cs"/>
              </a:defRPr>
            </a:lvl3pPr>
            <a:lvl4pPr marL="13716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4pPr>
            <a:lvl5pPr marL="18288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5pPr>
            <a:lvl6pPr marL="22860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6pPr>
            <a:lvl7pPr marL="27432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7pPr>
            <a:lvl8pPr marL="32004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8pPr>
            <a:lvl9pPr marL="36576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9pPr>
          </a:lstStyle>
          <a:p>
            <a:pPr algn="ctr"/>
            <a:r>
              <a:rPr lang="en-US" u="sng" dirty="0"/>
              <a:t>3. Moscow Conference of 199</a:t>
            </a:r>
            <a:r>
              <a:rPr lang="ru-RU" u="sng" dirty="0"/>
              <a:t>4</a:t>
            </a:r>
          </a:p>
        </p:txBody>
      </p:sp>
      <p:sp>
        <p:nvSpPr>
          <p:cNvPr id="14" name="TextBox 13">
            <a:extLst>
              <a:ext uri="{FF2B5EF4-FFF2-40B4-BE49-F238E27FC236}">
                <a16:creationId xmlns="" xmlns:a16="http://schemas.microsoft.com/office/drawing/2014/main" id="{59C47ABB-97DD-418C-A373-F54E5610FAA5}"/>
              </a:ext>
            </a:extLst>
          </p:cNvPr>
          <p:cNvSpPr txBox="1"/>
          <p:nvPr/>
        </p:nvSpPr>
        <p:spPr>
          <a:xfrm>
            <a:off x="3756152" y="3495890"/>
            <a:ext cx="3985768" cy="2862322"/>
          </a:xfrm>
          <a:prstGeom prst="rect">
            <a:avLst/>
          </a:prstGeom>
          <a:solidFill>
            <a:schemeClr val="accent1">
              <a:lumMod val="20000"/>
              <a:lumOff val="80000"/>
            </a:schemeClr>
          </a:solidFill>
        </p:spPr>
        <p:txBody>
          <a:bodyPr wrap="square">
            <a:spAutoFit/>
          </a:bodyPr>
          <a:lstStyle/>
          <a:p>
            <a:pPr algn="just"/>
            <a:r>
              <a:rPr lang="en-US" dirty="0">
                <a:solidFill>
                  <a:srgbClr val="000000"/>
                </a:solidFill>
                <a:latin typeface="Nimbus Roman Becker D"/>
              </a:rPr>
              <a:t>T</a:t>
            </a:r>
            <a:r>
              <a:rPr lang="en-US" sz="1800" b="0" i="0" u="none" strike="noStrike" baseline="0" dirty="0">
                <a:solidFill>
                  <a:srgbClr val="000000"/>
                </a:solidFill>
                <a:latin typeface="Nimbus Roman Becker D"/>
              </a:rPr>
              <a:t>he proposals of Azerbaijan and </a:t>
            </a:r>
          </a:p>
          <a:p>
            <a:pPr algn="just"/>
            <a:r>
              <a:rPr lang="en-US" sz="1800" b="0" i="0" u="none" strike="noStrike" baseline="0" dirty="0">
                <a:solidFill>
                  <a:srgbClr val="000000"/>
                </a:solidFill>
                <a:latin typeface="Nimbus Roman Becker D"/>
              </a:rPr>
              <a:t>Kazakhstan on the status of the Caspian Sea were discussed. According to the Azerbaijan’s approach the Caspian Sea had to be defined as Border lake delimited by</a:t>
            </a:r>
            <a:r>
              <a:rPr lang="ru-RU" sz="1800" b="0" i="0" u="none" strike="noStrike" baseline="0" dirty="0">
                <a:solidFill>
                  <a:srgbClr val="000000"/>
                </a:solidFill>
                <a:latin typeface="Nimbus Roman Becker D"/>
              </a:rPr>
              <a:t> </a:t>
            </a:r>
            <a:r>
              <a:rPr lang="en-US" sz="1800" b="0" i="0" u="none" strike="noStrike" baseline="0" dirty="0">
                <a:solidFill>
                  <a:srgbClr val="000000"/>
                </a:solidFill>
                <a:latin typeface="Nimbus Roman Becker D"/>
              </a:rPr>
              <a:t>respective sectors. Kazakhstan considered the Caspian Sea as “enclosed sea” as per UNCLOS Part IX. Finally, both Azerbaijan and Kazakh versions were rejected. </a:t>
            </a:r>
            <a:endParaRPr lang="ru-RU" dirty="0"/>
          </a:p>
        </p:txBody>
      </p:sp>
      <p:sp>
        <p:nvSpPr>
          <p:cNvPr id="17" name="Текст 2">
            <a:extLst>
              <a:ext uri="{FF2B5EF4-FFF2-40B4-BE49-F238E27FC236}">
                <a16:creationId xmlns="" xmlns:a16="http://schemas.microsoft.com/office/drawing/2014/main" id="{E98E3DA9-9C3C-4CAA-AFDF-180DFB5E7548}"/>
              </a:ext>
            </a:extLst>
          </p:cNvPr>
          <p:cNvSpPr txBox="1">
            <a:spLocks/>
          </p:cNvSpPr>
          <p:nvPr/>
        </p:nvSpPr>
        <p:spPr>
          <a:xfrm>
            <a:off x="7995920" y="2030614"/>
            <a:ext cx="3762245" cy="449614"/>
          </a:xfrm>
          <a:prstGeom prst="rect">
            <a:avLst/>
          </a:prstGeom>
          <a:solidFill>
            <a:schemeClr val="accent1">
              <a:lumMod val="60000"/>
              <a:lumOff val="40000"/>
            </a:schemeClr>
          </a:solidFill>
        </p:spPr>
        <p:txBody>
          <a:bodyPr vert="horz" lIns="91440" tIns="45720" rIns="91440" bIns="45720" rtlCol="0" anchor="b">
            <a:normAutofit/>
          </a:bodyPr>
          <a:lstStyle>
            <a:lvl1pPr marL="0" indent="0" algn="l" defTabSz="914400" rtl="0" eaLnBrk="1" latinLnBrk="0" hangingPunct="1">
              <a:lnSpc>
                <a:spcPct val="90000"/>
              </a:lnSpc>
              <a:spcBef>
                <a:spcPts val="0"/>
              </a:spcBef>
              <a:buClr>
                <a:schemeClr val="accent1"/>
              </a:buClr>
              <a:buFont typeface="Wingdings 2" pitchFamily="18" charset="2"/>
              <a:buNone/>
              <a:defRPr sz="2000" b="1" kern="1200">
                <a:solidFill>
                  <a:schemeClr val="tx1">
                    <a:lumMod val="65000"/>
                    <a:lumOff val="35000"/>
                  </a:schemeClr>
                </a:solidFill>
                <a:latin typeface="+mn-lt"/>
                <a:ea typeface="+mn-ea"/>
                <a:cs typeface="+mn-cs"/>
              </a:defRPr>
            </a:lvl1pPr>
            <a:lvl2pPr marL="457200" indent="0" algn="l" defTabSz="914400" rtl="0" eaLnBrk="1" latinLnBrk="0" hangingPunct="1">
              <a:lnSpc>
                <a:spcPct val="90000"/>
              </a:lnSpc>
              <a:spcBef>
                <a:spcPts val="250"/>
              </a:spcBef>
              <a:spcAft>
                <a:spcPts val="250"/>
              </a:spcAft>
              <a:buClr>
                <a:schemeClr val="accent1"/>
              </a:buClr>
              <a:buFont typeface="Wingdings 2" pitchFamily="18" charset="2"/>
              <a:buNone/>
              <a:defRPr sz="2000" b="1" kern="1200">
                <a:solidFill>
                  <a:schemeClr val="tx1">
                    <a:lumMod val="65000"/>
                    <a:lumOff val="35000"/>
                  </a:schemeClr>
                </a:solidFill>
                <a:latin typeface="+mn-lt"/>
                <a:ea typeface="+mn-ea"/>
                <a:cs typeface="+mn-cs"/>
              </a:defRPr>
            </a:lvl2pPr>
            <a:lvl3pPr marL="914400" indent="0" algn="l" defTabSz="914400" rtl="0" eaLnBrk="1" latinLnBrk="0" hangingPunct="1">
              <a:lnSpc>
                <a:spcPct val="90000"/>
              </a:lnSpc>
              <a:spcBef>
                <a:spcPts val="250"/>
              </a:spcBef>
              <a:spcAft>
                <a:spcPts val="250"/>
              </a:spcAft>
              <a:buClr>
                <a:schemeClr val="accent1"/>
              </a:buClr>
              <a:buFont typeface="Wingdings 2" pitchFamily="18" charset="2"/>
              <a:buNone/>
              <a:defRPr sz="1800" b="1" kern="1200">
                <a:solidFill>
                  <a:schemeClr val="tx1">
                    <a:lumMod val="65000"/>
                    <a:lumOff val="35000"/>
                  </a:schemeClr>
                </a:solidFill>
                <a:latin typeface="+mn-lt"/>
                <a:ea typeface="+mn-ea"/>
                <a:cs typeface="+mn-cs"/>
              </a:defRPr>
            </a:lvl3pPr>
            <a:lvl4pPr marL="13716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4pPr>
            <a:lvl5pPr marL="18288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5pPr>
            <a:lvl6pPr marL="22860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6pPr>
            <a:lvl7pPr marL="27432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7pPr>
            <a:lvl8pPr marL="32004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8pPr>
            <a:lvl9pPr marL="36576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9pPr>
          </a:lstStyle>
          <a:p>
            <a:pPr algn="ctr"/>
            <a:r>
              <a:rPr lang="en-US" u="sng" dirty="0"/>
              <a:t>4. Almaty Conference of 1995</a:t>
            </a:r>
            <a:endParaRPr lang="ru-RU" u="sng" dirty="0"/>
          </a:p>
        </p:txBody>
      </p:sp>
      <p:sp>
        <p:nvSpPr>
          <p:cNvPr id="18" name="TextBox 17">
            <a:extLst>
              <a:ext uri="{FF2B5EF4-FFF2-40B4-BE49-F238E27FC236}">
                <a16:creationId xmlns="" xmlns:a16="http://schemas.microsoft.com/office/drawing/2014/main" id="{34CE8CCB-67FF-43B2-8867-7A54F9473C79}"/>
              </a:ext>
            </a:extLst>
          </p:cNvPr>
          <p:cNvSpPr txBox="1"/>
          <p:nvPr/>
        </p:nvSpPr>
        <p:spPr>
          <a:xfrm>
            <a:off x="7995920" y="2480228"/>
            <a:ext cx="3762245" cy="2585323"/>
          </a:xfrm>
          <a:prstGeom prst="rect">
            <a:avLst/>
          </a:prstGeom>
          <a:solidFill>
            <a:schemeClr val="accent1">
              <a:lumMod val="20000"/>
              <a:lumOff val="80000"/>
            </a:schemeClr>
          </a:solidFill>
        </p:spPr>
        <p:txBody>
          <a:bodyPr wrap="square">
            <a:spAutoFit/>
          </a:bodyPr>
          <a:lstStyle/>
          <a:p>
            <a:pPr algn="just"/>
            <a:r>
              <a:rPr lang="en-US" dirty="0">
                <a:solidFill>
                  <a:srgbClr val="000000"/>
                </a:solidFill>
                <a:latin typeface="Nimbus Roman Becker D"/>
              </a:rPr>
              <a:t>L</a:t>
            </a:r>
            <a:r>
              <a:rPr lang="en-US" sz="1800" b="0" i="0" u="none" strike="noStrike" baseline="0" dirty="0">
                <a:solidFill>
                  <a:srgbClr val="000000"/>
                </a:solidFill>
                <a:latin typeface="Nimbus Roman Becker D"/>
              </a:rPr>
              <a:t>ittoral states agreed on creation of permanent mechanism of negotiations (working groups) on the legal status of the Caspian Sea. The first working group met in Teheran and the next one met in Almaty where the major principles of cooperation of littoral states were declared.</a:t>
            </a:r>
            <a:endParaRPr lang="ru-RU" dirty="0"/>
          </a:p>
        </p:txBody>
      </p:sp>
      <p:sp>
        <p:nvSpPr>
          <p:cNvPr id="19" name="Текст 2">
            <a:extLst>
              <a:ext uri="{FF2B5EF4-FFF2-40B4-BE49-F238E27FC236}">
                <a16:creationId xmlns="" xmlns:a16="http://schemas.microsoft.com/office/drawing/2014/main" id="{70CCC73F-195C-4296-A189-057FB03BEE59}"/>
              </a:ext>
            </a:extLst>
          </p:cNvPr>
          <p:cNvSpPr txBox="1">
            <a:spLocks/>
          </p:cNvSpPr>
          <p:nvPr/>
        </p:nvSpPr>
        <p:spPr>
          <a:xfrm>
            <a:off x="7995918" y="5164940"/>
            <a:ext cx="3762245" cy="449614"/>
          </a:xfrm>
          <a:prstGeom prst="rect">
            <a:avLst/>
          </a:prstGeom>
          <a:solidFill>
            <a:schemeClr val="accent1">
              <a:lumMod val="60000"/>
              <a:lumOff val="40000"/>
            </a:schemeClr>
          </a:solidFill>
        </p:spPr>
        <p:txBody>
          <a:bodyPr vert="horz" lIns="91440" tIns="45720" rIns="91440" bIns="45720" rtlCol="0" anchor="b">
            <a:normAutofit/>
          </a:bodyPr>
          <a:lstStyle>
            <a:lvl1pPr marL="0" indent="0" algn="l" defTabSz="914400" rtl="0" eaLnBrk="1" latinLnBrk="0" hangingPunct="1">
              <a:lnSpc>
                <a:spcPct val="90000"/>
              </a:lnSpc>
              <a:spcBef>
                <a:spcPts val="0"/>
              </a:spcBef>
              <a:buClr>
                <a:schemeClr val="accent1"/>
              </a:buClr>
              <a:buFont typeface="Wingdings 2" pitchFamily="18" charset="2"/>
              <a:buNone/>
              <a:defRPr sz="2000" b="1" kern="1200">
                <a:solidFill>
                  <a:schemeClr val="tx1">
                    <a:lumMod val="65000"/>
                    <a:lumOff val="35000"/>
                  </a:schemeClr>
                </a:solidFill>
                <a:latin typeface="+mn-lt"/>
                <a:ea typeface="+mn-ea"/>
                <a:cs typeface="+mn-cs"/>
              </a:defRPr>
            </a:lvl1pPr>
            <a:lvl2pPr marL="457200" indent="0" algn="l" defTabSz="914400" rtl="0" eaLnBrk="1" latinLnBrk="0" hangingPunct="1">
              <a:lnSpc>
                <a:spcPct val="90000"/>
              </a:lnSpc>
              <a:spcBef>
                <a:spcPts val="250"/>
              </a:spcBef>
              <a:spcAft>
                <a:spcPts val="250"/>
              </a:spcAft>
              <a:buClr>
                <a:schemeClr val="accent1"/>
              </a:buClr>
              <a:buFont typeface="Wingdings 2" pitchFamily="18" charset="2"/>
              <a:buNone/>
              <a:defRPr sz="2000" b="1" kern="1200">
                <a:solidFill>
                  <a:schemeClr val="tx1">
                    <a:lumMod val="65000"/>
                    <a:lumOff val="35000"/>
                  </a:schemeClr>
                </a:solidFill>
                <a:latin typeface="+mn-lt"/>
                <a:ea typeface="+mn-ea"/>
                <a:cs typeface="+mn-cs"/>
              </a:defRPr>
            </a:lvl2pPr>
            <a:lvl3pPr marL="914400" indent="0" algn="l" defTabSz="914400" rtl="0" eaLnBrk="1" latinLnBrk="0" hangingPunct="1">
              <a:lnSpc>
                <a:spcPct val="90000"/>
              </a:lnSpc>
              <a:spcBef>
                <a:spcPts val="250"/>
              </a:spcBef>
              <a:spcAft>
                <a:spcPts val="250"/>
              </a:spcAft>
              <a:buClr>
                <a:schemeClr val="accent1"/>
              </a:buClr>
              <a:buFont typeface="Wingdings 2" pitchFamily="18" charset="2"/>
              <a:buNone/>
              <a:defRPr sz="1800" b="1" kern="1200">
                <a:solidFill>
                  <a:schemeClr val="tx1">
                    <a:lumMod val="65000"/>
                    <a:lumOff val="35000"/>
                  </a:schemeClr>
                </a:solidFill>
                <a:latin typeface="+mn-lt"/>
                <a:ea typeface="+mn-ea"/>
                <a:cs typeface="+mn-cs"/>
              </a:defRPr>
            </a:lvl3pPr>
            <a:lvl4pPr marL="13716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4pPr>
            <a:lvl5pPr marL="18288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5pPr>
            <a:lvl6pPr marL="22860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6pPr>
            <a:lvl7pPr marL="27432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7pPr>
            <a:lvl8pPr marL="32004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8pPr>
            <a:lvl9pPr marL="3657600" indent="0" algn="l" defTabSz="914400" rtl="0" eaLnBrk="1" latinLnBrk="0" hangingPunct="1">
              <a:lnSpc>
                <a:spcPct val="90000"/>
              </a:lnSpc>
              <a:spcBef>
                <a:spcPts val="250"/>
              </a:spcBef>
              <a:spcAft>
                <a:spcPts val="25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9pPr>
          </a:lstStyle>
          <a:p>
            <a:pPr algn="ctr"/>
            <a:r>
              <a:rPr lang="en-US" u="sng"/>
              <a:t>5. Astrakhan Conference of 1997</a:t>
            </a:r>
            <a:endParaRPr lang="ru-RU" u="sng" dirty="0"/>
          </a:p>
        </p:txBody>
      </p:sp>
      <p:sp>
        <p:nvSpPr>
          <p:cNvPr id="20" name="TextBox 19">
            <a:extLst>
              <a:ext uri="{FF2B5EF4-FFF2-40B4-BE49-F238E27FC236}">
                <a16:creationId xmlns="" xmlns:a16="http://schemas.microsoft.com/office/drawing/2014/main" id="{9B671605-6867-46C9-99EC-3C9A94CBB8F6}"/>
              </a:ext>
            </a:extLst>
          </p:cNvPr>
          <p:cNvSpPr txBox="1"/>
          <p:nvPr/>
        </p:nvSpPr>
        <p:spPr>
          <a:xfrm>
            <a:off x="7995916" y="5614554"/>
            <a:ext cx="3762247" cy="1200329"/>
          </a:xfrm>
          <a:prstGeom prst="rect">
            <a:avLst/>
          </a:prstGeom>
          <a:solidFill>
            <a:schemeClr val="accent1">
              <a:lumMod val="20000"/>
              <a:lumOff val="80000"/>
            </a:schemeClr>
          </a:solidFill>
        </p:spPr>
        <p:txBody>
          <a:bodyPr wrap="square">
            <a:spAutoFit/>
          </a:bodyPr>
          <a:lstStyle/>
          <a:p>
            <a:pPr algn="just"/>
            <a:r>
              <a:rPr lang="en-US" b="0" i="0" u="none" strike="noStrike" baseline="0" dirty="0">
                <a:solidFill>
                  <a:srgbClr val="000000"/>
                </a:solidFill>
                <a:latin typeface="Nimbus Roman Becker D"/>
              </a:rPr>
              <a:t>Conference of littoral states on immediate elaboration and adoption of international agreement on the legal status of Caspian Sea</a:t>
            </a:r>
            <a:endParaRPr lang="ru-RU" dirty="0"/>
          </a:p>
        </p:txBody>
      </p:sp>
    </p:spTree>
    <p:extLst>
      <p:ext uri="{BB962C8B-B14F-4D97-AF65-F5344CB8AC3E}">
        <p14:creationId xmlns:p14="http://schemas.microsoft.com/office/powerpoint/2010/main" val="143084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DBE79D7-64F8-4A3C-B1EB-36C26BF081B4}"/>
              </a:ext>
            </a:extLst>
          </p:cNvPr>
          <p:cNvSpPr>
            <a:spLocks noGrp="1"/>
          </p:cNvSpPr>
          <p:nvPr>
            <p:ph type="title"/>
          </p:nvPr>
        </p:nvSpPr>
        <p:spPr/>
        <p:txBody>
          <a:bodyPr>
            <a:normAutofit/>
          </a:bodyPr>
          <a:lstStyle/>
          <a:p>
            <a:r>
              <a:rPr lang="en-US" sz="3200" b="1" dirty="0">
                <a:solidFill>
                  <a:srgbClr val="002060"/>
                </a:solidFill>
              </a:rPr>
              <a:t>Major international summits on the status of the Caspian Sea</a:t>
            </a:r>
            <a:endParaRPr lang="ru-RU" sz="3200" b="1" dirty="0">
              <a:solidFill>
                <a:srgbClr val="002060"/>
              </a:solidFill>
            </a:endParaRPr>
          </a:p>
        </p:txBody>
      </p:sp>
      <p:sp>
        <p:nvSpPr>
          <p:cNvPr id="4" name="TextBox 3">
            <a:extLst>
              <a:ext uri="{FF2B5EF4-FFF2-40B4-BE49-F238E27FC236}">
                <a16:creationId xmlns="" xmlns:a16="http://schemas.microsoft.com/office/drawing/2014/main" id="{F75F49C8-7B82-41C3-B99D-7870B847D73E}"/>
              </a:ext>
            </a:extLst>
          </p:cNvPr>
          <p:cNvSpPr txBox="1"/>
          <p:nvPr/>
        </p:nvSpPr>
        <p:spPr>
          <a:xfrm>
            <a:off x="3944203" y="321884"/>
            <a:ext cx="7716565" cy="1200329"/>
          </a:xfrm>
          <a:prstGeom prst="rect">
            <a:avLst/>
          </a:prstGeom>
          <a:noFill/>
        </p:spPr>
        <p:txBody>
          <a:bodyPr wrap="square">
            <a:spAutoFit/>
          </a:bodyPr>
          <a:lstStyle/>
          <a:p>
            <a:pPr marL="285750" indent="-285750">
              <a:buFont typeface="Wingdings" panose="05000000000000000000" pitchFamily="2" charset="2"/>
              <a:buChar char="q"/>
            </a:pPr>
            <a:r>
              <a:rPr lang="en-US" b="0" i="0" u="none" strike="noStrike" baseline="0" dirty="0">
                <a:solidFill>
                  <a:srgbClr val="000000"/>
                </a:solidFill>
                <a:latin typeface="Nimbus Roman Becker D"/>
              </a:rPr>
              <a:t>In </a:t>
            </a:r>
            <a:r>
              <a:rPr lang="en-US" b="0" i="0" u="none" strike="noStrike" baseline="0" dirty="0">
                <a:solidFill>
                  <a:srgbClr val="FF0000"/>
                </a:solidFill>
                <a:latin typeface="Nimbus Roman Becker D"/>
              </a:rPr>
              <a:t>1998 the Russian Federation and Kazakhstan </a:t>
            </a:r>
            <a:r>
              <a:rPr lang="en-US" b="0" i="0" u="none" strike="noStrike" baseline="0" dirty="0">
                <a:solidFill>
                  <a:srgbClr val="000000"/>
                </a:solidFill>
                <a:latin typeface="Nimbus Roman Becker D"/>
              </a:rPr>
              <a:t>signed the agreement on delimitation of the Caspian Sea bed between two countries. This was a clear signal that bilateral negotiations of adjacent states become more preferable rather than multilateral negotiations. </a:t>
            </a:r>
            <a:endParaRPr lang="ru-RU" dirty="0"/>
          </a:p>
        </p:txBody>
      </p:sp>
      <p:sp>
        <p:nvSpPr>
          <p:cNvPr id="10" name="TextBox 9">
            <a:extLst>
              <a:ext uri="{FF2B5EF4-FFF2-40B4-BE49-F238E27FC236}">
                <a16:creationId xmlns="" xmlns:a16="http://schemas.microsoft.com/office/drawing/2014/main" id="{A163FC0F-87DE-4B69-883A-C880A5889D80}"/>
              </a:ext>
            </a:extLst>
          </p:cNvPr>
          <p:cNvSpPr txBox="1"/>
          <p:nvPr/>
        </p:nvSpPr>
        <p:spPr>
          <a:xfrm>
            <a:off x="4067033" y="1705970"/>
            <a:ext cx="7593731" cy="646331"/>
          </a:xfrm>
          <a:prstGeom prst="rect">
            <a:avLst/>
          </a:prstGeom>
          <a:noFill/>
        </p:spPr>
        <p:txBody>
          <a:bodyPr wrap="square">
            <a:spAutoFit/>
          </a:bodyPr>
          <a:lstStyle/>
          <a:p>
            <a:pPr marL="285750" indent="-285750" algn="just">
              <a:buFont typeface="Wingdings" panose="05000000000000000000" pitchFamily="2" charset="2"/>
              <a:buChar char="q"/>
            </a:pPr>
            <a:r>
              <a:rPr lang="en-US" b="0" i="0" u="none" strike="noStrike" baseline="0" dirty="0">
                <a:solidFill>
                  <a:srgbClr val="000000"/>
                </a:solidFill>
                <a:latin typeface="Nimbus Roman Becker D"/>
              </a:rPr>
              <a:t>The practice was followed by signing of delimitation document between </a:t>
            </a:r>
            <a:r>
              <a:rPr lang="en-US" b="0" i="0" u="none" strike="noStrike" baseline="0" dirty="0">
                <a:solidFill>
                  <a:srgbClr val="FF0000"/>
                </a:solidFill>
                <a:latin typeface="Nimbus Roman Becker D"/>
              </a:rPr>
              <a:t>Azerbaijan and the Russian Federation</a:t>
            </a:r>
            <a:r>
              <a:rPr lang="en-US" b="0" i="0" u="none" strike="noStrike" baseline="0" dirty="0">
                <a:solidFill>
                  <a:srgbClr val="000000"/>
                </a:solidFill>
                <a:latin typeface="Nimbus Roman Becker D"/>
              </a:rPr>
              <a:t> </a:t>
            </a:r>
            <a:r>
              <a:rPr lang="en-US" b="0" i="0" u="none" strike="noStrike" baseline="0" dirty="0">
                <a:solidFill>
                  <a:srgbClr val="FF0000"/>
                </a:solidFill>
                <a:latin typeface="Nimbus Roman Becker D"/>
              </a:rPr>
              <a:t>in 2001</a:t>
            </a:r>
            <a:r>
              <a:rPr lang="en-US" b="0" i="0" u="none" strike="noStrike" baseline="0" dirty="0">
                <a:solidFill>
                  <a:srgbClr val="000000"/>
                </a:solidFill>
                <a:latin typeface="Nimbus Roman Becker D"/>
              </a:rPr>
              <a:t>. </a:t>
            </a:r>
            <a:endParaRPr lang="ru-RU" dirty="0"/>
          </a:p>
        </p:txBody>
      </p:sp>
      <p:sp>
        <p:nvSpPr>
          <p:cNvPr id="12" name="TextBox 11">
            <a:extLst>
              <a:ext uri="{FF2B5EF4-FFF2-40B4-BE49-F238E27FC236}">
                <a16:creationId xmlns="" xmlns:a16="http://schemas.microsoft.com/office/drawing/2014/main" id="{4F0A957D-8A2D-4041-AEE2-F9DBADBE9638}"/>
              </a:ext>
            </a:extLst>
          </p:cNvPr>
          <p:cNvSpPr txBox="1"/>
          <p:nvPr/>
        </p:nvSpPr>
        <p:spPr>
          <a:xfrm>
            <a:off x="3944203" y="2661312"/>
            <a:ext cx="7716560" cy="2308324"/>
          </a:xfrm>
          <a:prstGeom prst="rect">
            <a:avLst/>
          </a:prstGeom>
          <a:noFill/>
        </p:spPr>
        <p:txBody>
          <a:bodyPr wrap="square">
            <a:spAutoFit/>
          </a:bodyPr>
          <a:lstStyle/>
          <a:p>
            <a:pPr marL="285750" indent="-285750" algn="just">
              <a:buFont typeface="Wingdings" panose="05000000000000000000" pitchFamily="2" charset="2"/>
              <a:buChar char="q"/>
            </a:pPr>
            <a:r>
              <a:rPr lang="en-US" dirty="0">
                <a:latin typeface="Nimbus Roman Becker D"/>
              </a:rPr>
              <a:t>In</a:t>
            </a:r>
            <a:r>
              <a:rPr lang="en-US" dirty="0">
                <a:solidFill>
                  <a:srgbClr val="FF0000"/>
                </a:solidFill>
                <a:latin typeface="Nimbus Roman Becker D"/>
              </a:rPr>
              <a:t> April of 2002 heads of five littoral states - Azerbaijan, the Russian Federation, Kazakhstan, Turkmenistan and Iran met in Ashkhabad on the Summit </a:t>
            </a:r>
            <a:r>
              <a:rPr lang="en-US" dirty="0">
                <a:solidFill>
                  <a:srgbClr val="000000"/>
                </a:solidFill>
                <a:latin typeface="Nimbus Roman Becker D"/>
              </a:rPr>
              <a:t>dedicated to the determination of the new legal status of the Caspian Sea: joint position of Azerbaijan, Kazakhstan and the Russian Federation was strongly opposed by Iran (Iranian position - to divide the Caspian Sea on five equal parts (20% to each littoral state) or apply the principle of Condominium agreed on 1921 Treaty). The first Summit ended without any results.</a:t>
            </a:r>
            <a:endParaRPr lang="ru-RU" dirty="0">
              <a:solidFill>
                <a:srgbClr val="000000"/>
              </a:solidFill>
              <a:latin typeface="Nimbus Roman Becker D"/>
            </a:endParaRPr>
          </a:p>
        </p:txBody>
      </p:sp>
    </p:spTree>
    <p:extLst>
      <p:ext uri="{BB962C8B-B14F-4D97-AF65-F5344CB8AC3E}">
        <p14:creationId xmlns:p14="http://schemas.microsoft.com/office/powerpoint/2010/main" val="2271788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DBE79D7-64F8-4A3C-B1EB-36C26BF081B4}"/>
              </a:ext>
            </a:extLst>
          </p:cNvPr>
          <p:cNvSpPr>
            <a:spLocks noGrp="1"/>
          </p:cNvSpPr>
          <p:nvPr>
            <p:ph type="title"/>
          </p:nvPr>
        </p:nvSpPr>
        <p:spPr/>
        <p:txBody>
          <a:bodyPr>
            <a:normAutofit/>
          </a:bodyPr>
          <a:lstStyle/>
          <a:p>
            <a:r>
              <a:rPr lang="en-US" sz="3200" b="1" dirty="0">
                <a:solidFill>
                  <a:srgbClr val="002060"/>
                </a:solidFill>
              </a:rPr>
              <a:t>Major international summits on the status of the Caspian Sea</a:t>
            </a:r>
            <a:endParaRPr lang="ru-RU" sz="3200" b="1" dirty="0">
              <a:solidFill>
                <a:srgbClr val="002060"/>
              </a:solidFill>
            </a:endParaRPr>
          </a:p>
        </p:txBody>
      </p:sp>
      <p:sp>
        <p:nvSpPr>
          <p:cNvPr id="14" name="TextBox 13">
            <a:extLst>
              <a:ext uri="{FF2B5EF4-FFF2-40B4-BE49-F238E27FC236}">
                <a16:creationId xmlns="" xmlns:a16="http://schemas.microsoft.com/office/drawing/2014/main" id="{95BFB9CC-366B-40E9-B7E6-A234BABCE6E7}"/>
              </a:ext>
            </a:extLst>
          </p:cNvPr>
          <p:cNvSpPr txBox="1"/>
          <p:nvPr/>
        </p:nvSpPr>
        <p:spPr>
          <a:xfrm>
            <a:off x="3651058" y="382138"/>
            <a:ext cx="8009706" cy="2031325"/>
          </a:xfrm>
          <a:prstGeom prst="rect">
            <a:avLst/>
          </a:prstGeom>
          <a:noFill/>
        </p:spPr>
        <p:txBody>
          <a:bodyPr wrap="square">
            <a:spAutoFit/>
          </a:bodyPr>
          <a:lstStyle/>
          <a:p>
            <a:pPr marL="285750" indent="-285750" algn="just">
              <a:buFont typeface="Wingdings" panose="05000000000000000000" pitchFamily="2" charset="2"/>
              <a:buChar char="q"/>
            </a:pPr>
            <a:r>
              <a:rPr lang="en-US" dirty="0">
                <a:latin typeface="Nimbus Roman Becker D"/>
              </a:rPr>
              <a:t>In </a:t>
            </a:r>
            <a:r>
              <a:rPr lang="en-US" dirty="0">
                <a:solidFill>
                  <a:srgbClr val="FF0000"/>
                </a:solidFill>
                <a:latin typeface="Nimbus Roman Becker D"/>
              </a:rPr>
              <a:t>May 2003 in Almaty during the 9th meeting of the working Group </a:t>
            </a:r>
            <a:r>
              <a:rPr lang="en-US" dirty="0" err="1">
                <a:solidFill>
                  <a:srgbClr val="FF0000"/>
                </a:solidFill>
                <a:latin typeface="Nimbus Roman Becker D"/>
              </a:rPr>
              <a:t>tripartial</a:t>
            </a:r>
            <a:r>
              <a:rPr lang="en-US" dirty="0">
                <a:solidFill>
                  <a:srgbClr val="FF0000"/>
                </a:solidFill>
                <a:latin typeface="Nimbus Roman Becker D"/>
              </a:rPr>
              <a:t> agreement between Azerbaijan, the Russian Federation and Kazakhstan was signed </a:t>
            </a:r>
            <a:r>
              <a:rPr lang="en-US" dirty="0">
                <a:solidFill>
                  <a:srgbClr val="000000"/>
                </a:solidFill>
                <a:latin typeface="Nimbus Roman Becker D"/>
              </a:rPr>
              <a:t>on the delimitation of the Caspian Sea between the above mentioned courtiers. According to this Agreement the Russian Federation gained 19%, Kazakhstan—29% and Azerbaijan 18% of the Caspian Sea bed. Iran declared that the Agreement contradicted to the international law. </a:t>
            </a:r>
          </a:p>
        </p:txBody>
      </p:sp>
      <p:sp>
        <p:nvSpPr>
          <p:cNvPr id="16" name="TextBox 15">
            <a:extLst>
              <a:ext uri="{FF2B5EF4-FFF2-40B4-BE49-F238E27FC236}">
                <a16:creationId xmlns="" xmlns:a16="http://schemas.microsoft.com/office/drawing/2014/main" id="{D5F8B5B9-B456-4C5E-BF49-67303C2CAC3F}"/>
              </a:ext>
            </a:extLst>
          </p:cNvPr>
          <p:cNvSpPr txBox="1"/>
          <p:nvPr/>
        </p:nvSpPr>
        <p:spPr>
          <a:xfrm>
            <a:off x="3821373" y="2413463"/>
            <a:ext cx="7839390" cy="1200329"/>
          </a:xfrm>
          <a:prstGeom prst="rect">
            <a:avLst/>
          </a:prstGeom>
          <a:noFill/>
        </p:spPr>
        <p:txBody>
          <a:bodyPr wrap="square">
            <a:spAutoFit/>
          </a:bodyPr>
          <a:lstStyle/>
          <a:p>
            <a:pPr marL="285750" indent="-285750" algn="just">
              <a:buFont typeface="Wingdings" panose="05000000000000000000" pitchFamily="2" charset="2"/>
              <a:buChar char="q"/>
            </a:pPr>
            <a:r>
              <a:rPr lang="en-US" dirty="0">
                <a:solidFill>
                  <a:srgbClr val="000000"/>
                </a:solidFill>
                <a:latin typeface="Nimbus Roman Becker D"/>
              </a:rPr>
              <a:t>Next Summit was held in Teheran on the </a:t>
            </a:r>
            <a:r>
              <a:rPr lang="en-US" dirty="0">
                <a:solidFill>
                  <a:srgbClr val="FF0000"/>
                </a:solidFill>
                <a:latin typeface="Nimbus Roman Becker D"/>
              </a:rPr>
              <a:t>16th October of 2007</a:t>
            </a:r>
            <a:r>
              <a:rPr lang="en-US" dirty="0">
                <a:solidFill>
                  <a:srgbClr val="000000"/>
                </a:solidFill>
                <a:latin typeface="Nimbus Roman Becker D"/>
              </a:rPr>
              <a:t>. Main focus was made on the security issues. The position of the Russian Federation to exclude participation of foreign military forces in the Caspian Sea reflected in joint </a:t>
            </a:r>
            <a:r>
              <a:rPr lang="en-US" dirty="0" smtClean="0">
                <a:solidFill>
                  <a:srgbClr val="000000"/>
                </a:solidFill>
                <a:latin typeface="Nimbus Roman Becker D"/>
              </a:rPr>
              <a:t>Declaration</a:t>
            </a:r>
            <a:r>
              <a:rPr lang="kk-KZ" dirty="0" smtClean="0">
                <a:solidFill>
                  <a:srgbClr val="000000"/>
                </a:solidFill>
                <a:latin typeface="Nimbus Roman Becker D"/>
              </a:rPr>
              <a:t> </a:t>
            </a:r>
            <a:r>
              <a:rPr lang="ru-RU" dirty="0" smtClean="0">
                <a:solidFill>
                  <a:srgbClr val="000000"/>
                </a:solidFill>
                <a:latin typeface="Nimbus Roman Becker D"/>
              </a:rPr>
              <a:t>(</a:t>
            </a:r>
            <a:r>
              <a:rPr lang="en-US" dirty="0" smtClean="0">
                <a:solidFill>
                  <a:srgbClr val="000000"/>
                </a:solidFill>
                <a:latin typeface="Nimbus Roman Becker D"/>
              </a:rPr>
              <a:t>Teheran Declaration)</a:t>
            </a:r>
            <a:endParaRPr lang="ru-RU" dirty="0">
              <a:solidFill>
                <a:srgbClr val="000000"/>
              </a:solidFill>
              <a:latin typeface="Nimbus Roman Becker D"/>
            </a:endParaRPr>
          </a:p>
        </p:txBody>
      </p:sp>
      <p:sp>
        <p:nvSpPr>
          <p:cNvPr id="18" name="TextBox 17">
            <a:extLst>
              <a:ext uri="{FF2B5EF4-FFF2-40B4-BE49-F238E27FC236}">
                <a16:creationId xmlns="" xmlns:a16="http://schemas.microsoft.com/office/drawing/2014/main" id="{58F06364-B37D-4CBE-9A25-2E26770831A5}"/>
              </a:ext>
            </a:extLst>
          </p:cNvPr>
          <p:cNvSpPr txBox="1"/>
          <p:nvPr/>
        </p:nvSpPr>
        <p:spPr>
          <a:xfrm>
            <a:off x="3821373" y="3613792"/>
            <a:ext cx="7839390" cy="923330"/>
          </a:xfrm>
          <a:prstGeom prst="rect">
            <a:avLst/>
          </a:prstGeom>
          <a:noFill/>
        </p:spPr>
        <p:txBody>
          <a:bodyPr wrap="square">
            <a:spAutoFit/>
          </a:bodyPr>
          <a:lstStyle/>
          <a:p>
            <a:pPr marL="285750" indent="-285750" algn="just">
              <a:buFont typeface="Wingdings" panose="05000000000000000000" pitchFamily="2" charset="2"/>
              <a:buChar char="q"/>
            </a:pPr>
            <a:r>
              <a:rPr lang="en-US" b="0" i="0" u="none" strike="noStrike" baseline="0" dirty="0">
                <a:solidFill>
                  <a:srgbClr val="000000"/>
                </a:solidFill>
                <a:latin typeface="Nimbus Roman Becker D"/>
              </a:rPr>
              <a:t>The </a:t>
            </a:r>
            <a:r>
              <a:rPr lang="en-US" b="0" i="0" u="none" strike="noStrike" baseline="0" dirty="0">
                <a:solidFill>
                  <a:srgbClr val="FF0000"/>
                </a:solidFill>
                <a:latin typeface="Nimbus Roman Becker D"/>
              </a:rPr>
              <a:t>third Summit was held in Baku on the 18th November of 2010</a:t>
            </a:r>
            <a:r>
              <a:rPr lang="en-US" b="0" i="0" u="none" strike="noStrike" baseline="0" dirty="0" smtClean="0">
                <a:solidFill>
                  <a:srgbClr val="000000"/>
                </a:solidFill>
                <a:latin typeface="Nimbus Roman Becker D"/>
              </a:rPr>
              <a:t>. </a:t>
            </a:r>
            <a:r>
              <a:rPr lang="en-US" b="0" i="0" u="none" strike="noStrike" baseline="0" dirty="0">
                <a:solidFill>
                  <a:srgbClr val="000000"/>
                </a:solidFill>
                <a:latin typeface="Nimbus Roman Becker D"/>
              </a:rPr>
              <a:t>Five heads of states issued joint Declaration reaffirming intention to sign a Convention on the Legal Status of the Caspian Sea. </a:t>
            </a:r>
            <a:endParaRPr lang="ru-RU" dirty="0"/>
          </a:p>
        </p:txBody>
      </p:sp>
      <p:sp>
        <p:nvSpPr>
          <p:cNvPr id="19" name="TextBox 18">
            <a:extLst>
              <a:ext uri="{FF2B5EF4-FFF2-40B4-BE49-F238E27FC236}">
                <a16:creationId xmlns="" xmlns:a16="http://schemas.microsoft.com/office/drawing/2014/main" id="{6FDA1C7D-7B2E-4012-9029-798853F269B4}"/>
              </a:ext>
            </a:extLst>
          </p:cNvPr>
          <p:cNvSpPr txBox="1"/>
          <p:nvPr/>
        </p:nvSpPr>
        <p:spPr>
          <a:xfrm>
            <a:off x="3821374" y="5751973"/>
            <a:ext cx="7917774" cy="877163"/>
          </a:xfrm>
          <a:prstGeom prst="rect">
            <a:avLst/>
          </a:prstGeom>
          <a:noFill/>
        </p:spPr>
        <p:txBody>
          <a:bodyPr wrap="square">
            <a:spAutoFit/>
          </a:bodyPr>
          <a:lstStyle/>
          <a:p>
            <a:pPr marL="285750" indent="-285750" algn="just">
              <a:buFont typeface="Wingdings" panose="05000000000000000000" pitchFamily="2" charset="2"/>
              <a:buChar char="q"/>
            </a:pPr>
            <a:r>
              <a:rPr lang="en-US" sz="1700" b="0" i="0" u="none" strike="noStrike" baseline="0" dirty="0">
                <a:solidFill>
                  <a:srgbClr val="000000"/>
                </a:solidFill>
                <a:latin typeface="Nimbus Roman Becker D"/>
              </a:rPr>
              <a:t>Finally, the </a:t>
            </a:r>
            <a:r>
              <a:rPr lang="en-US" sz="1700" b="0" i="0" u="none" strike="noStrike" baseline="0" dirty="0">
                <a:solidFill>
                  <a:srgbClr val="FF0000"/>
                </a:solidFill>
                <a:latin typeface="Nimbus Roman Becker D"/>
              </a:rPr>
              <a:t>Convention on the Legal Status of the Caspian Sea was signed by littoral states only on August 12, 2018 </a:t>
            </a:r>
            <a:r>
              <a:rPr lang="en-US" sz="1700" b="0" i="0" u="none" strike="noStrike" baseline="0" dirty="0">
                <a:solidFill>
                  <a:srgbClr val="000000"/>
                </a:solidFill>
                <a:latin typeface="Nimbus Roman Becker D"/>
              </a:rPr>
              <a:t>within the framework of the fifth Caspian Summit in Aktau</a:t>
            </a:r>
            <a:r>
              <a:rPr lang="en-US" sz="1400" b="0" i="0" u="none" strike="noStrike" baseline="0" dirty="0">
                <a:solidFill>
                  <a:srgbClr val="000000"/>
                </a:solidFill>
                <a:latin typeface="Nimbus Roman Becker D"/>
              </a:rPr>
              <a:t>. </a:t>
            </a:r>
            <a:endParaRPr lang="ru-RU" sz="1400" dirty="0"/>
          </a:p>
        </p:txBody>
      </p:sp>
      <p:sp>
        <p:nvSpPr>
          <p:cNvPr id="21" name="TextBox 20">
            <a:extLst>
              <a:ext uri="{FF2B5EF4-FFF2-40B4-BE49-F238E27FC236}">
                <a16:creationId xmlns="" xmlns:a16="http://schemas.microsoft.com/office/drawing/2014/main" id="{D778ADD3-11C3-469F-A9A4-D0CB47E40F7D}"/>
              </a:ext>
            </a:extLst>
          </p:cNvPr>
          <p:cNvSpPr txBox="1"/>
          <p:nvPr/>
        </p:nvSpPr>
        <p:spPr>
          <a:xfrm>
            <a:off x="3821373" y="4537122"/>
            <a:ext cx="7839390" cy="1200329"/>
          </a:xfrm>
          <a:prstGeom prst="rect">
            <a:avLst/>
          </a:prstGeom>
          <a:noFill/>
        </p:spPr>
        <p:txBody>
          <a:bodyPr wrap="square">
            <a:spAutoFit/>
          </a:bodyPr>
          <a:lstStyle/>
          <a:p>
            <a:pPr marL="285750" indent="-285750" algn="just">
              <a:buFont typeface="Wingdings" panose="05000000000000000000" pitchFamily="2" charset="2"/>
              <a:buChar char="q"/>
            </a:pPr>
            <a:r>
              <a:rPr lang="en-US" dirty="0">
                <a:solidFill>
                  <a:srgbClr val="000000"/>
                </a:solidFill>
                <a:latin typeface="Nimbus Roman Becker D"/>
              </a:rPr>
              <a:t>At </a:t>
            </a:r>
            <a:r>
              <a:rPr lang="en-US" dirty="0">
                <a:solidFill>
                  <a:srgbClr val="FF0000"/>
                </a:solidFill>
                <a:latin typeface="Nimbus Roman Becker D"/>
              </a:rPr>
              <a:t>the fourth Summit on September 29, 2014 in Astrakhan</a:t>
            </a:r>
            <a:r>
              <a:rPr lang="en-US" dirty="0">
                <a:solidFill>
                  <a:srgbClr val="000000"/>
                </a:solidFill>
                <a:latin typeface="Nimbus Roman Becker D"/>
              </a:rPr>
              <a:t>, a joint statement of the heads of state was signed, which approved the principles of the activities of coastal states at sea, peaceful use of the Caspian Sea, ensuring security and stability in the Caspian region</a:t>
            </a:r>
            <a:r>
              <a:rPr lang="en-US" dirty="0"/>
              <a:t>.</a:t>
            </a:r>
            <a:endParaRPr lang="ru-RU" dirty="0"/>
          </a:p>
        </p:txBody>
      </p:sp>
    </p:spTree>
    <p:extLst>
      <p:ext uri="{BB962C8B-B14F-4D97-AF65-F5344CB8AC3E}">
        <p14:creationId xmlns:p14="http://schemas.microsoft.com/office/powerpoint/2010/main" val="3626450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Рамка">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TM03457475[[fn=Рамка]]</Template>
  <TotalTime>870</TotalTime>
  <Words>1231</Words>
  <Application>Microsoft Office PowerPoint</Application>
  <PresentationFormat>Произвольный</PresentationFormat>
  <Paragraphs>53</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Рамка</vt:lpstr>
      <vt:lpstr>Lecture 1 The formation of the legal status of the Caspian Sea in historical retrospect</vt:lpstr>
      <vt:lpstr>Introduction</vt:lpstr>
      <vt:lpstr>HISTORICAL ASPECT</vt:lpstr>
      <vt:lpstr>HISTORICALASPECT</vt:lpstr>
      <vt:lpstr>HISTORICAL ASPECT</vt:lpstr>
      <vt:lpstr>Major international summits on the status of the Caspian Sea</vt:lpstr>
      <vt:lpstr>Major international summits on the status of the Caspian Sea</vt:lpstr>
      <vt:lpstr>Major international summits on the status of the Caspian Sea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Status of Caspian Sea</dc:title>
  <dc:creator>Aizhan Kassekeyeva (ATC)</dc:creator>
  <cp:lastModifiedBy>комп43</cp:lastModifiedBy>
  <cp:revision>33</cp:revision>
  <dcterms:created xsi:type="dcterms:W3CDTF">2021-03-20T05:20:39Z</dcterms:created>
  <dcterms:modified xsi:type="dcterms:W3CDTF">2025-01-27T10:38:16Z</dcterms:modified>
</cp:coreProperties>
</file>